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30"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2"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35" name="PlaceHolder 2"/>
          <p:cNvSpPr>
            <a:spLocks noGrp="1"/>
          </p:cNvSpPr>
          <p:nvPr>
            <p:ph type="body"/>
          </p:nvPr>
        </p:nvSpPr>
        <p:spPr>
          <a:xfrm>
            <a:off x="60948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8" name="PlaceHolder 5"/>
          <p:cNvSpPr>
            <a:spLocks noGrp="1"/>
          </p:cNvSpPr>
          <p:nvPr>
            <p:ph type="body"/>
          </p:nvPr>
        </p:nvSpPr>
        <p:spPr>
          <a:xfrm>
            <a:off x="60948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4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49" name="PlaceHolder 2"/>
          <p:cNvSpPr>
            <a:spLocks noGrp="1"/>
          </p:cNvSpPr>
          <p:nvPr>
            <p:ph type="body"/>
          </p:nvPr>
        </p:nvSpPr>
        <p:spPr>
          <a:xfrm>
            <a:off x="609480" y="1604520"/>
            <a:ext cx="1097244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51"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56"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57"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58"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60"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61"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2" name="PlaceHolder 4"/>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64"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6" name="PlaceHolder 4"/>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68" name="PlaceHolder 2"/>
          <p:cNvSpPr>
            <a:spLocks noGrp="1"/>
          </p:cNvSpPr>
          <p:nvPr>
            <p:ph type="body"/>
          </p:nvPr>
        </p:nvSpPr>
        <p:spPr>
          <a:xfrm>
            <a:off x="609480" y="160452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69" name="PlaceHolder 3"/>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71"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3"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4" name="PlaceHolder 5"/>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76" name="PlaceHolder 2"/>
          <p:cNvSpPr>
            <a:spLocks noGrp="1"/>
          </p:cNvSpPr>
          <p:nvPr>
            <p:ph type="body"/>
          </p:nvPr>
        </p:nvSpPr>
        <p:spPr>
          <a:xfrm>
            <a:off x="60948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7" name="PlaceHolder 3"/>
          <p:cNvSpPr>
            <a:spLocks noGrp="1"/>
          </p:cNvSpPr>
          <p:nvPr>
            <p:ph type="body"/>
          </p:nvPr>
        </p:nvSpPr>
        <p:spPr>
          <a:xfrm>
            <a:off x="431964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8" name="PlaceHolder 4"/>
          <p:cNvSpPr>
            <a:spLocks noGrp="1"/>
          </p:cNvSpPr>
          <p:nvPr>
            <p:ph type="body"/>
          </p:nvPr>
        </p:nvSpPr>
        <p:spPr>
          <a:xfrm>
            <a:off x="8029800" y="160452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79" name="PlaceHolder 5"/>
          <p:cNvSpPr>
            <a:spLocks noGrp="1"/>
          </p:cNvSpPr>
          <p:nvPr>
            <p:ph type="body"/>
          </p:nvPr>
        </p:nvSpPr>
        <p:spPr>
          <a:xfrm>
            <a:off x="60948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80" name="PlaceHolder 6"/>
          <p:cNvSpPr>
            <a:spLocks noGrp="1"/>
          </p:cNvSpPr>
          <p:nvPr>
            <p:ph type="body"/>
          </p:nvPr>
        </p:nvSpPr>
        <p:spPr>
          <a:xfrm>
            <a:off x="431964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81" name="PlaceHolder 7"/>
          <p:cNvSpPr>
            <a:spLocks noGrp="1"/>
          </p:cNvSpPr>
          <p:nvPr>
            <p:ph type="body"/>
          </p:nvPr>
        </p:nvSpPr>
        <p:spPr>
          <a:xfrm>
            <a:off x="8029800" y="3682080"/>
            <a:ext cx="35330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8" name="PlaceHolder 2"/>
          <p:cNvSpPr>
            <a:spLocks noGrp="1"/>
          </p:cNvSpPr>
          <p:nvPr>
            <p:ph type="body"/>
          </p:nvPr>
        </p:nvSpPr>
        <p:spPr>
          <a:xfrm>
            <a:off x="609480" y="1604520"/>
            <a:ext cx="1097244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10"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ca-E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15"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17" name="PlaceHolder 4"/>
          <p:cNvSpPr>
            <a:spLocks noGrp="1"/>
          </p:cNvSpPr>
          <p:nvPr>
            <p:ph type="body"/>
          </p:nvPr>
        </p:nvSpPr>
        <p:spPr>
          <a:xfrm>
            <a:off x="60948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19" name="PlaceHolder 2"/>
          <p:cNvSpPr>
            <a:spLocks noGrp="1"/>
          </p:cNvSpPr>
          <p:nvPr>
            <p:ph type="body"/>
          </p:nvPr>
        </p:nvSpPr>
        <p:spPr>
          <a:xfrm>
            <a:off x="609480" y="1604520"/>
            <a:ext cx="5354280" cy="3977280"/>
          </a:xfrm>
          <a:prstGeom prst="rect">
            <a:avLst/>
          </a:prstGeom>
        </p:spPr>
        <p:txBody>
          <a:bodyPr lIns="0" rIns="0" tIns="0" bIns="0">
            <a:normAutofit/>
          </a:bodyPr>
          <a:p>
            <a:endParaRPr b="0" lang="es-ES" sz="2800" spc="-1" strike="noStrike">
              <a:solidFill>
                <a:srgbClr val="000000"/>
              </a:solidFill>
              <a:latin typeface="Calibri"/>
            </a:endParaRPr>
          </a:p>
        </p:txBody>
      </p:sp>
      <p:sp>
        <p:nvSpPr>
          <p:cNvPr id="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p>
            <a:endParaRPr b="0" lang="es-ES" sz="1800" spc="-1" strike="noStrike">
              <a:solidFill>
                <a:srgbClr val="000000"/>
              </a:solidFill>
              <a:latin typeface="Calibri"/>
            </a:endParaRPr>
          </a:p>
        </p:txBody>
      </p:sp>
      <p:sp>
        <p:nvSpPr>
          <p:cNvPr id="23" name="PlaceHolder 2"/>
          <p:cNvSpPr>
            <a:spLocks noGrp="1"/>
          </p:cNvSpPr>
          <p:nvPr>
            <p:ph type="body"/>
          </p:nvPr>
        </p:nvSpPr>
        <p:spPr>
          <a:xfrm>
            <a:off x="60948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s-ES" sz="2800" spc="-1" strike="noStrike">
              <a:solidFill>
                <a:srgbClr val="000000"/>
              </a:solidFill>
              <a:latin typeface="Calibri"/>
            </a:endParaRPr>
          </a:p>
        </p:txBody>
      </p:sp>
      <p:sp>
        <p:nvSpPr>
          <p:cNvPr id="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s-E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p>
            <a:pPr algn="ctr">
              <a:lnSpc>
                <a:spcPct val="90000"/>
              </a:lnSpc>
            </a:pPr>
            <a:r>
              <a:rPr b="0" lang="es-ES" sz="6000" spc="-1" strike="noStrike">
                <a:solidFill>
                  <a:srgbClr val="000000"/>
                </a:solidFill>
                <a:latin typeface="Calibri Light"/>
              </a:rPr>
              <a:t>Haga clic para modificar el estilo de título del patrón</a:t>
            </a:r>
            <a:endParaRPr b="0" lang="es-ES"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p>
            <a:pPr>
              <a:lnSpc>
                <a:spcPct val="100000"/>
              </a:lnSpc>
            </a:pPr>
            <a:fld id="{59284203-8F57-4228-82B5-3A89572C8083}" type="datetime">
              <a:rPr b="0" lang="ca-ES" sz="1200" spc="-1" strike="noStrike">
                <a:solidFill>
                  <a:srgbClr val="8b8b8b"/>
                </a:solidFill>
                <a:latin typeface="Calibri"/>
              </a:rPr>
              <a:t>31/05/21</a:t>
            </a:fld>
            <a:endParaRPr b="0" lang="ca-ES"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p>
            <a:endParaRPr b="0" lang="ca-ES"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p>
            <a:pPr algn="r">
              <a:lnSpc>
                <a:spcPct val="100000"/>
              </a:lnSpc>
            </a:pPr>
            <a:fld id="{5C49A1B9-A982-47A1-AEBB-454A4869A47B}" type="slidenum">
              <a:rPr b="0" lang="ca-ES" sz="1200" spc="-1" strike="noStrike">
                <a:solidFill>
                  <a:srgbClr val="8b8b8b"/>
                </a:solidFill>
                <a:latin typeface="Calibri"/>
              </a:rPr>
              <a:t>&lt;número&gt;</a:t>
            </a:fld>
            <a:endParaRPr b="0" lang="ca-ES"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Feu clic per editar el format del text de l'esquema</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Segon nivell d'esquema</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Tercer nivell d'esquema</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Quart nivell d'esquema</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Cinquè nivell d'esquema</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Sisè nivell d'esquema</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Setè nivell d'esquema</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dt"/>
          </p:nvPr>
        </p:nvSpPr>
        <p:spPr>
          <a:xfrm>
            <a:off x="838080" y="6356520"/>
            <a:ext cx="2742840" cy="364680"/>
          </a:xfrm>
          <a:prstGeom prst="rect">
            <a:avLst/>
          </a:prstGeom>
        </p:spPr>
        <p:txBody>
          <a:bodyPr anchor="ctr"/>
          <a:p>
            <a:pPr>
              <a:lnSpc>
                <a:spcPct val="100000"/>
              </a:lnSpc>
            </a:pPr>
            <a:fld id="{C71831F4-B5CF-4CEB-A3C0-492EA4D433F6}" type="datetime">
              <a:rPr b="0" lang="ca-ES" sz="1200" spc="-1" strike="noStrike">
                <a:solidFill>
                  <a:srgbClr val="8b8b8b"/>
                </a:solidFill>
                <a:latin typeface="Calibri"/>
              </a:rPr>
              <a:t>31/05/21</a:t>
            </a:fld>
            <a:endParaRPr b="0" lang="ca-ES" sz="1200" spc="-1" strike="noStrike">
              <a:latin typeface="Times New Roman"/>
            </a:endParaRPr>
          </a:p>
        </p:txBody>
      </p:sp>
      <p:sp>
        <p:nvSpPr>
          <p:cNvPr id="42" name="PlaceHolder 2"/>
          <p:cNvSpPr>
            <a:spLocks noGrp="1"/>
          </p:cNvSpPr>
          <p:nvPr>
            <p:ph type="ftr"/>
          </p:nvPr>
        </p:nvSpPr>
        <p:spPr>
          <a:xfrm>
            <a:off x="4038480" y="6356520"/>
            <a:ext cx="4114440" cy="364680"/>
          </a:xfrm>
          <a:prstGeom prst="rect">
            <a:avLst/>
          </a:prstGeom>
        </p:spPr>
        <p:txBody>
          <a:bodyPr anchor="ctr"/>
          <a:p>
            <a:endParaRPr b="0" lang="ca-ES" sz="2400" spc="-1" strike="noStrike">
              <a:latin typeface="Times New Roman"/>
            </a:endParaRPr>
          </a:p>
        </p:txBody>
      </p:sp>
      <p:sp>
        <p:nvSpPr>
          <p:cNvPr id="43" name="PlaceHolder 3"/>
          <p:cNvSpPr>
            <a:spLocks noGrp="1"/>
          </p:cNvSpPr>
          <p:nvPr>
            <p:ph type="sldNum"/>
          </p:nvPr>
        </p:nvSpPr>
        <p:spPr>
          <a:xfrm>
            <a:off x="8610480" y="6356520"/>
            <a:ext cx="2742840" cy="364680"/>
          </a:xfrm>
          <a:prstGeom prst="rect">
            <a:avLst/>
          </a:prstGeom>
        </p:spPr>
        <p:txBody>
          <a:bodyPr anchor="ctr"/>
          <a:p>
            <a:pPr algn="r">
              <a:lnSpc>
                <a:spcPct val="100000"/>
              </a:lnSpc>
            </a:pPr>
            <a:fld id="{857744DD-DCD7-4488-90A0-BF5565A37CEC}" type="slidenum">
              <a:rPr b="0" lang="ca-ES" sz="1200" spc="-1" strike="noStrike">
                <a:solidFill>
                  <a:srgbClr val="8b8b8b"/>
                </a:solidFill>
                <a:latin typeface="Calibri"/>
              </a:rPr>
              <a:t>&lt;número&gt;</a:t>
            </a:fld>
            <a:endParaRPr b="0" lang="ca-ES" sz="12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p:spPr>
        <p:txBody>
          <a:bodyPr lIns="0" rIns="0" tIns="0" bIns="0" anchor="ctr"/>
          <a:p>
            <a:r>
              <a:rPr b="0" lang="es-ES" sz="1800" spc="-1" strike="noStrike">
                <a:solidFill>
                  <a:srgbClr val="000000"/>
                </a:solidFill>
                <a:latin typeface="Calibri"/>
              </a:rPr>
              <a:t>Feu clic per editar el format del text del títol</a:t>
            </a:r>
            <a:endParaRPr b="0" lang="es-ES" sz="1800" spc="-1" strike="noStrike">
              <a:solidFill>
                <a:srgbClr val="000000"/>
              </a:solidFill>
              <a:latin typeface="Calibri"/>
            </a:endParaRPr>
          </a:p>
        </p:txBody>
      </p:sp>
      <p:sp>
        <p:nvSpPr>
          <p:cNvPr id="45"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s-ES" sz="2800" spc="-1" strike="noStrike">
                <a:solidFill>
                  <a:srgbClr val="000000"/>
                </a:solidFill>
                <a:latin typeface="Calibri"/>
              </a:rPr>
              <a:t>Feu clic per editar el format del text de l'esquema</a:t>
            </a:r>
            <a:endParaRPr b="0" lang="es-E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s-ES" sz="2000" spc="-1" strike="noStrike">
                <a:solidFill>
                  <a:srgbClr val="000000"/>
                </a:solidFill>
                <a:latin typeface="Calibri"/>
              </a:rPr>
              <a:t>Segon nivell d'esquema</a:t>
            </a:r>
            <a:endParaRPr b="0" lang="es-E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Calibri"/>
              </a:rPr>
              <a:t>Tercer nivell d'esquema</a:t>
            </a:r>
            <a:endParaRPr b="0" lang="es-E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Calibri"/>
              </a:rPr>
              <a:t>Quart nivell d'esquema</a:t>
            </a:r>
            <a:endParaRPr b="0" lang="es-E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Calibri"/>
              </a:rPr>
              <a:t>Cinquè nivell d'esquema</a:t>
            </a:r>
            <a:endParaRPr b="0" lang="es-E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Calibri"/>
              </a:rPr>
              <a:t>Sisè nivell d'esquema</a:t>
            </a:r>
            <a:endParaRPr b="0" lang="es-E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Calibri"/>
              </a:rPr>
              <a:t>Setè nivell d'esquema</a:t>
            </a:r>
            <a:endParaRPr b="0" lang="es-E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Imagen 3" descr=""/>
          <p:cNvPicPr/>
          <p:nvPr/>
        </p:nvPicPr>
        <p:blipFill>
          <a:blip r:embed="rId1"/>
          <a:stretch/>
        </p:blipFill>
        <p:spPr>
          <a:xfrm>
            <a:off x="0" y="1800"/>
            <a:ext cx="12194640" cy="6855840"/>
          </a:xfrm>
          <a:prstGeom prst="rect">
            <a:avLst/>
          </a:prstGeom>
          <a:ln>
            <a:noFill/>
          </a:ln>
          <a:effectLst>
            <a:glow rad="127000">
              <a:schemeClr val="accent1">
                <a:alpha val="0"/>
              </a:schemeClr>
            </a:glow>
            <a:outerShdw algn="ctr" blurRad="50800" dir="5400000" dist="50800" rotWithShape="0">
              <a:srgbClr val="000000">
                <a:alpha val="0"/>
              </a:srgbClr>
            </a:outerShdw>
          </a:effectLst>
        </p:spPr>
      </p:pic>
      <p:sp>
        <p:nvSpPr>
          <p:cNvPr id="83" name="CustomShape 1"/>
          <p:cNvSpPr/>
          <p:nvPr/>
        </p:nvSpPr>
        <p:spPr>
          <a:xfrm>
            <a:off x="4318200" y="1921680"/>
            <a:ext cx="3558240" cy="1430280"/>
          </a:xfrm>
          <a:prstGeom prst="rect">
            <a:avLst/>
          </a:prstGeom>
          <a:solidFill>
            <a:schemeClr val="tx1">
              <a:alpha val="82000"/>
            </a:schemeClr>
          </a:solidFill>
          <a:ln>
            <a:noFill/>
          </a:ln>
        </p:spPr>
        <p:style>
          <a:lnRef idx="0"/>
          <a:fillRef idx="0"/>
          <a:effectRef idx="0"/>
          <a:fontRef idx="minor"/>
        </p:style>
        <p:txBody>
          <a:bodyPr lIns="90000" rIns="90000" tIns="45000" bIns="45000"/>
          <a:p>
            <a:pPr algn="ctr">
              <a:lnSpc>
                <a:spcPct val="100000"/>
              </a:lnSpc>
            </a:pPr>
            <a:r>
              <a:rPr b="1" lang="ca-ES" sz="4400" spc="-1" strike="noStrike">
                <a:solidFill>
                  <a:srgbClr val="ffffff"/>
                </a:solidFill>
                <a:latin typeface="Calibri"/>
              </a:rPr>
              <a:t>MAPREDUCE</a:t>
            </a:r>
            <a:endParaRPr b="0" lang="ca-ES" sz="4400" spc="-1" strike="noStrike">
              <a:latin typeface="Arial"/>
            </a:endParaRPr>
          </a:p>
        </p:txBody>
      </p:sp>
      <p:pic>
        <p:nvPicPr>
          <p:cNvPr id="84" name="Picture 2" descr=""/>
          <p:cNvPicPr/>
          <p:nvPr/>
        </p:nvPicPr>
        <p:blipFill>
          <a:blip r:embed="rId2"/>
          <a:stretch/>
        </p:blipFill>
        <p:spPr>
          <a:xfrm>
            <a:off x="0" y="5380920"/>
            <a:ext cx="12194640" cy="147672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0" name="Imagen 4" descr=""/>
          <p:cNvPicPr/>
          <p:nvPr/>
        </p:nvPicPr>
        <p:blipFill>
          <a:blip r:embed="rId1"/>
          <a:stretch/>
        </p:blipFill>
        <p:spPr>
          <a:xfrm>
            <a:off x="0" y="240120"/>
            <a:ext cx="9000720" cy="1076040"/>
          </a:xfrm>
          <a:prstGeom prst="rect">
            <a:avLst/>
          </a:prstGeom>
          <a:ln>
            <a:noFill/>
          </a:ln>
        </p:spPr>
      </p:pic>
      <p:sp>
        <p:nvSpPr>
          <p:cNvPr id="151" name="CustomShape 1"/>
          <p:cNvSpPr/>
          <p:nvPr/>
        </p:nvSpPr>
        <p:spPr>
          <a:xfrm>
            <a:off x="-351720" y="516600"/>
            <a:ext cx="287712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REDUCE</a:t>
            </a:r>
            <a:endParaRPr b="0" lang="ca-ES" sz="2800" spc="-1" strike="noStrike">
              <a:latin typeface="Arial"/>
            </a:endParaRPr>
          </a:p>
        </p:txBody>
      </p:sp>
      <p:sp>
        <p:nvSpPr>
          <p:cNvPr id="152" name="CustomShape 2"/>
          <p:cNvSpPr/>
          <p:nvPr/>
        </p:nvSpPr>
        <p:spPr>
          <a:xfrm>
            <a:off x="306720" y="1446840"/>
            <a:ext cx="4005360" cy="5254200"/>
          </a:xfrm>
          <a:prstGeom prst="rect">
            <a:avLst/>
          </a:prstGeom>
          <a:solidFill>
            <a:schemeClr val="accent6">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53" name="CustomShape 3"/>
          <p:cNvSpPr/>
          <p:nvPr/>
        </p:nvSpPr>
        <p:spPr>
          <a:xfrm>
            <a:off x="821160" y="6220800"/>
            <a:ext cx="3678840" cy="51696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SHUFFLE &amp; SORT</a:t>
            </a:r>
            <a:endParaRPr b="0" lang="ca-ES" sz="2800" spc="-1" strike="noStrike">
              <a:latin typeface="Arial"/>
            </a:endParaRPr>
          </a:p>
        </p:txBody>
      </p:sp>
      <p:sp>
        <p:nvSpPr>
          <p:cNvPr id="154" name="CustomShape 4"/>
          <p:cNvSpPr/>
          <p:nvPr/>
        </p:nvSpPr>
        <p:spPr>
          <a:xfrm>
            <a:off x="4641480" y="1446840"/>
            <a:ext cx="7422840" cy="5254200"/>
          </a:xfrm>
          <a:prstGeom prst="rect">
            <a:avLst/>
          </a:prstGeom>
          <a:solidFill>
            <a:schemeClr val="accent2">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graphicFrame>
        <p:nvGraphicFramePr>
          <p:cNvPr id="155" name="Table 5"/>
          <p:cNvGraphicFramePr/>
          <p:nvPr/>
        </p:nvGraphicFramePr>
        <p:xfrm>
          <a:off x="961920" y="2136240"/>
          <a:ext cx="2425680" cy="3337200"/>
        </p:xfrm>
        <a:graphic>
          <a:graphicData uri="http://schemas.openxmlformats.org/drawingml/2006/table">
            <a:tbl>
              <a:tblPr/>
              <a:tblGrid>
                <a:gridCol w="1212840"/>
                <a:gridCol w="1212840"/>
              </a:tblGrid>
              <a:tr h="36612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
        <p:nvSpPr>
          <p:cNvPr id="156" name="CustomShape 6"/>
          <p:cNvSpPr/>
          <p:nvPr/>
        </p:nvSpPr>
        <p:spPr>
          <a:xfrm>
            <a:off x="1266120" y="1750680"/>
            <a:ext cx="181800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Datos intermedios</a:t>
            </a:r>
            <a:endParaRPr b="0" lang="ca-ES" sz="1400" spc="-1" strike="noStrike">
              <a:latin typeface="Arial"/>
            </a:endParaRPr>
          </a:p>
        </p:txBody>
      </p:sp>
      <p:sp>
        <p:nvSpPr>
          <p:cNvPr id="157" name="CustomShape 7"/>
          <p:cNvSpPr/>
          <p:nvPr/>
        </p:nvSpPr>
        <p:spPr>
          <a:xfrm>
            <a:off x="7830360" y="6220800"/>
            <a:ext cx="1681920" cy="94284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REDUCE</a:t>
            </a:r>
            <a:endParaRPr b="0" lang="ca-ES" sz="2800" spc="-1" strike="noStrike">
              <a:latin typeface="Arial"/>
            </a:endParaRPr>
          </a:p>
        </p:txBody>
      </p:sp>
      <p:sp>
        <p:nvSpPr>
          <p:cNvPr id="158" name="CustomShape 8"/>
          <p:cNvSpPr/>
          <p:nvPr/>
        </p:nvSpPr>
        <p:spPr>
          <a:xfrm>
            <a:off x="4967280" y="175068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59" name="CustomShape 9"/>
          <p:cNvSpPr/>
          <p:nvPr/>
        </p:nvSpPr>
        <p:spPr>
          <a:xfrm>
            <a:off x="5016600" y="233172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0" name="CustomShape 10"/>
          <p:cNvSpPr/>
          <p:nvPr/>
        </p:nvSpPr>
        <p:spPr>
          <a:xfrm>
            <a:off x="5016600" y="290448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1" name="CustomShape 11"/>
          <p:cNvSpPr/>
          <p:nvPr/>
        </p:nvSpPr>
        <p:spPr>
          <a:xfrm>
            <a:off x="5016600" y="346824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2" name="CustomShape 12"/>
          <p:cNvSpPr/>
          <p:nvPr/>
        </p:nvSpPr>
        <p:spPr>
          <a:xfrm>
            <a:off x="5016600" y="404964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3" name="CustomShape 13"/>
          <p:cNvSpPr/>
          <p:nvPr/>
        </p:nvSpPr>
        <p:spPr>
          <a:xfrm>
            <a:off x="5016600" y="465984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4" name="CustomShape 14"/>
          <p:cNvSpPr/>
          <p:nvPr/>
        </p:nvSpPr>
        <p:spPr>
          <a:xfrm>
            <a:off x="4967280" y="527292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65" name="CustomShape 15"/>
          <p:cNvSpPr/>
          <p:nvPr/>
        </p:nvSpPr>
        <p:spPr>
          <a:xfrm flipV="1">
            <a:off x="3387960" y="1950840"/>
            <a:ext cx="1779480" cy="71028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66" name="CustomShape 16"/>
          <p:cNvSpPr/>
          <p:nvPr/>
        </p:nvSpPr>
        <p:spPr>
          <a:xfrm flipV="1">
            <a:off x="3387960" y="2531880"/>
            <a:ext cx="1829160" cy="52452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67" name="CustomShape 17"/>
          <p:cNvSpPr/>
          <p:nvPr/>
        </p:nvSpPr>
        <p:spPr>
          <a:xfrm flipV="1">
            <a:off x="3387960" y="3104640"/>
            <a:ext cx="1829160" cy="29340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68" name="CustomShape 18"/>
          <p:cNvSpPr/>
          <p:nvPr/>
        </p:nvSpPr>
        <p:spPr>
          <a:xfrm flipV="1">
            <a:off x="3387960" y="3668400"/>
            <a:ext cx="1829160" cy="13572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69" name="CustomShape 19"/>
          <p:cNvSpPr/>
          <p:nvPr/>
        </p:nvSpPr>
        <p:spPr>
          <a:xfrm>
            <a:off x="3387960" y="4178520"/>
            <a:ext cx="1829160" cy="7164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70" name="CustomShape 20"/>
          <p:cNvSpPr/>
          <p:nvPr/>
        </p:nvSpPr>
        <p:spPr>
          <a:xfrm>
            <a:off x="3387960" y="4526280"/>
            <a:ext cx="1829160" cy="33408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71" name="CustomShape 21"/>
          <p:cNvSpPr/>
          <p:nvPr/>
        </p:nvSpPr>
        <p:spPr>
          <a:xfrm>
            <a:off x="3387960" y="4933440"/>
            <a:ext cx="1779840" cy="54000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72" name="CustomShape 22"/>
          <p:cNvSpPr/>
          <p:nvPr/>
        </p:nvSpPr>
        <p:spPr>
          <a:xfrm>
            <a:off x="4967280" y="5849640"/>
            <a:ext cx="2265840" cy="401400"/>
          </a:xfrm>
          <a:prstGeom prst="chevron">
            <a:avLst>
              <a:gd name="adj" fmla="val 50000"/>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ca-ES" sz="1800" spc="-1" strike="noStrike">
                <a:solidFill>
                  <a:srgbClr val="ffffff"/>
                </a:solidFill>
                <a:latin typeface="Calibri"/>
              </a:rPr>
              <a:t>REDUCER</a:t>
            </a:r>
            <a:endParaRPr b="0" lang="ca-ES" sz="1800" spc="-1" strike="noStrike">
              <a:latin typeface="Arial"/>
            </a:endParaRPr>
          </a:p>
        </p:txBody>
      </p:sp>
      <p:sp>
        <p:nvSpPr>
          <p:cNvPr id="173" name="CustomShape 23"/>
          <p:cNvSpPr/>
          <p:nvPr/>
        </p:nvSpPr>
        <p:spPr>
          <a:xfrm>
            <a:off x="3387960" y="5240880"/>
            <a:ext cx="1779480" cy="80928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graphicFrame>
        <p:nvGraphicFramePr>
          <p:cNvPr id="174" name="Table 24"/>
          <p:cNvGraphicFramePr/>
          <p:nvPr/>
        </p:nvGraphicFramePr>
        <p:xfrm>
          <a:off x="7621560" y="1724400"/>
          <a:ext cx="1475640" cy="339120"/>
        </p:xfrm>
        <a:graphic>
          <a:graphicData uri="http://schemas.openxmlformats.org/drawingml/2006/table">
            <a:tbl>
              <a:tblPr/>
              <a:tblGrid>
                <a:gridCol w="1042920"/>
                <a:gridCol w="432720"/>
              </a:tblGrid>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2</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75" name="Table 25"/>
          <p:cNvGraphicFramePr/>
          <p:nvPr/>
        </p:nvGraphicFramePr>
        <p:xfrm>
          <a:off x="7621560" y="2349720"/>
          <a:ext cx="1475640" cy="339120"/>
        </p:xfrm>
        <a:graphic>
          <a:graphicData uri="http://schemas.openxmlformats.org/drawingml/2006/table">
            <a:tbl>
              <a:tblPr/>
              <a:tblGrid>
                <a:gridCol w="1042920"/>
                <a:gridCol w="432720"/>
              </a:tblGrid>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2</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76" name="Table 26"/>
          <p:cNvGraphicFramePr/>
          <p:nvPr/>
        </p:nvGraphicFramePr>
        <p:xfrm>
          <a:off x="7621560" y="2975400"/>
          <a:ext cx="1475640" cy="339120"/>
        </p:xfrm>
        <a:graphic>
          <a:graphicData uri="http://schemas.openxmlformats.org/drawingml/2006/table">
            <a:tbl>
              <a:tblPr/>
              <a:tblGrid>
                <a:gridCol w="1042920"/>
                <a:gridCol w="432720"/>
              </a:tblGrid>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3</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77" name="Table 27"/>
          <p:cNvGraphicFramePr/>
          <p:nvPr/>
        </p:nvGraphicFramePr>
        <p:xfrm>
          <a:off x="7621560" y="3565800"/>
          <a:ext cx="1475640" cy="339120"/>
        </p:xfrm>
        <a:graphic>
          <a:graphicData uri="http://schemas.openxmlformats.org/drawingml/2006/table">
            <a:tbl>
              <a:tblPr/>
              <a:tblGrid>
                <a:gridCol w="1042920"/>
                <a:gridCol w="432720"/>
              </a:tblGrid>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3</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78" name="Table 28"/>
          <p:cNvGraphicFramePr/>
          <p:nvPr/>
        </p:nvGraphicFramePr>
        <p:xfrm>
          <a:off x="7604280" y="4141080"/>
          <a:ext cx="1475640" cy="339120"/>
        </p:xfrm>
        <a:graphic>
          <a:graphicData uri="http://schemas.openxmlformats.org/drawingml/2006/table">
            <a:tbl>
              <a:tblPr/>
              <a:tblGrid>
                <a:gridCol w="1042920"/>
                <a:gridCol w="432720"/>
              </a:tblGrid>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79" name="Table 29"/>
          <p:cNvGraphicFramePr/>
          <p:nvPr/>
        </p:nvGraphicFramePr>
        <p:xfrm>
          <a:off x="7604280" y="4695480"/>
          <a:ext cx="1475640" cy="339120"/>
        </p:xfrm>
        <a:graphic>
          <a:graphicData uri="http://schemas.openxmlformats.org/drawingml/2006/table">
            <a:tbl>
              <a:tblPr/>
              <a:tblGrid>
                <a:gridCol w="1042920"/>
                <a:gridCol w="432720"/>
              </a:tblGrid>
              <a:tr h="64044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80" name="Table 30"/>
          <p:cNvGraphicFramePr/>
          <p:nvPr/>
        </p:nvGraphicFramePr>
        <p:xfrm>
          <a:off x="7624800" y="5299920"/>
          <a:ext cx="1475640" cy="339120"/>
        </p:xfrm>
        <a:graphic>
          <a:graphicData uri="http://schemas.openxmlformats.org/drawingml/2006/table">
            <a:tbl>
              <a:tblPr/>
              <a:tblGrid>
                <a:gridCol w="1042920"/>
                <a:gridCol w="432720"/>
              </a:tblGrid>
              <a:tr h="64044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81" name="Table 31"/>
          <p:cNvGraphicFramePr/>
          <p:nvPr/>
        </p:nvGraphicFramePr>
        <p:xfrm>
          <a:off x="7621560" y="5849640"/>
          <a:ext cx="1785600" cy="339120"/>
        </p:xfrm>
        <a:graphic>
          <a:graphicData uri="http://schemas.openxmlformats.org/drawingml/2006/table">
            <a:tbl>
              <a:tblPr/>
              <a:tblGrid>
                <a:gridCol w="1261800"/>
                <a:gridCol w="523800"/>
              </a:tblGrid>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c>
                  <a:txBody>
                    <a:bodyPr/>
                    <a:p>
                      <a:pPr>
                        <a:lnSpc>
                          <a:spcPct val="100000"/>
                        </a:lnSpc>
                      </a:pPr>
                      <a:r>
                        <a:rPr b="1"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deebf7"/>
                    </a:solidFill>
                  </a:tcPr>
                </a:tc>
              </a:tr>
            </a:tbl>
          </a:graphicData>
        </a:graphic>
      </p:graphicFrame>
      <p:graphicFrame>
        <p:nvGraphicFramePr>
          <p:cNvPr id="182" name="Table 32"/>
          <p:cNvGraphicFramePr/>
          <p:nvPr/>
        </p:nvGraphicFramePr>
        <p:xfrm>
          <a:off x="9534600" y="2201400"/>
          <a:ext cx="2425680" cy="3337200"/>
        </p:xfrm>
        <a:graphic>
          <a:graphicData uri="http://schemas.openxmlformats.org/drawingml/2006/table">
            <a:tbl>
              <a:tblPr/>
              <a:tblGrid>
                <a:gridCol w="1212840"/>
                <a:gridCol w="1212840"/>
              </a:tblGrid>
              <a:tr h="36612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2</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2</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3</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3</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Imagen 4" descr=""/>
          <p:cNvPicPr/>
          <p:nvPr/>
        </p:nvPicPr>
        <p:blipFill>
          <a:blip r:embed="rId1"/>
          <a:stretch/>
        </p:blipFill>
        <p:spPr>
          <a:xfrm>
            <a:off x="0" y="240120"/>
            <a:ext cx="9000720" cy="1076040"/>
          </a:xfrm>
          <a:prstGeom prst="rect">
            <a:avLst/>
          </a:prstGeom>
          <a:ln>
            <a:noFill/>
          </a:ln>
        </p:spPr>
      </p:pic>
      <p:sp>
        <p:nvSpPr>
          <p:cNvPr id="184" name="CustomShape 1"/>
          <p:cNvSpPr/>
          <p:nvPr/>
        </p:nvSpPr>
        <p:spPr>
          <a:xfrm>
            <a:off x="-345600" y="516600"/>
            <a:ext cx="300348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LIMITACIONES</a:t>
            </a:r>
            <a:endParaRPr b="0" lang="ca-ES" sz="2800" spc="-1" strike="noStrike">
              <a:latin typeface="Arial"/>
            </a:endParaRPr>
          </a:p>
        </p:txBody>
      </p:sp>
      <p:sp>
        <p:nvSpPr>
          <p:cNvPr id="185" name="CustomShape 2"/>
          <p:cNvSpPr/>
          <p:nvPr/>
        </p:nvSpPr>
        <p:spPr>
          <a:xfrm>
            <a:off x="141120" y="1316160"/>
            <a:ext cx="11923200" cy="557604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No todos los procesos pueden ser abordados desde MapReduce.</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Solamente pueden ser abordados aquellos que pueden disgregar en operaciones Map y Reduce, en definitiva aquellos problemas que puedan dividirse en problemas más pequeños.</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Tampoco es recomendable para aquellos trabajo que requiere de respuesta en tiempo real, es indicado para procesamiento Offline de la información.</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Es complejo.</a:t>
            </a: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6" name="Imagen 4" descr=""/>
          <p:cNvPicPr/>
          <p:nvPr/>
        </p:nvPicPr>
        <p:blipFill>
          <a:blip r:embed="rId1"/>
          <a:stretch/>
        </p:blipFill>
        <p:spPr>
          <a:xfrm>
            <a:off x="0" y="240120"/>
            <a:ext cx="9000720" cy="1076040"/>
          </a:xfrm>
          <a:prstGeom prst="rect">
            <a:avLst/>
          </a:prstGeom>
          <a:ln>
            <a:noFill/>
          </a:ln>
        </p:spPr>
      </p:pic>
      <p:sp>
        <p:nvSpPr>
          <p:cNvPr id="187" name="CustomShape 1"/>
          <p:cNvSpPr/>
          <p:nvPr/>
        </p:nvSpPr>
        <p:spPr>
          <a:xfrm>
            <a:off x="-727560" y="516600"/>
            <a:ext cx="609444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FLUJO DE DATOS MAPREDUCE</a:t>
            </a:r>
            <a:endParaRPr b="0" lang="ca-ES" sz="2800" spc="-1" strike="noStrike">
              <a:latin typeface="Arial"/>
            </a:endParaRPr>
          </a:p>
        </p:txBody>
      </p:sp>
      <p:sp>
        <p:nvSpPr>
          <p:cNvPr id="188" name="CustomShape 2"/>
          <p:cNvSpPr/>
          <p:nvPr/>
        </p:nvSpPr>
        <p:spPr>
          <a:xfrm>
            <a:off x="141120" y="1880280"/>
            <a:ext cx="955440" cy="4120920"/>
          </a:xfrm>
          <a:prstGeom prst="rect">
            <a:avLst/>
          </a:prstGeom>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p:style>
      </p:sp>
      <p:sp>
        <p:nvSpPr>
          <p:cNvPr id="189" name="CustomShape 3"/>
          <p:cNvSpPr/>
          <p:nvPr/>
        </p:nvSpPr>
        <p:spPr>
          <a:xfrm>
            <a:off x="1184040" y="1880280"/>
            <a:ext cx="1030680" cy="4120920"/>
          </a:xfrm>
          <a:prstGeom prst="rect">
            <a:avLst/>
          </a:prstGeom>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90" name="CustomShape 4"/>
          <p:cNvSpPr/>
          <p:nvPr/>
        </p:nvSpPr>
        <p:spPr>
          <a:xfrm>
            <a:off x="2280960" y="1880280"/>
            <a:ext cx="1090800" cy="408960"/>
          </a:xfrm>
          <a:prstGeom prst="rect">
            <a:avLst/>
          </a:prstGeom>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91" name="CustomShape 5"/>
          <p:cNvSpPr/>
          <p:nvPr/>
        </p:nvSpPr>
        <p:spPr>
          <a:xfrm>
            <a:off x="3434400" y="1880280"/>
            <a:ext cx="1436040" cy="408960"/>
          </a:xfrm>
          <a:prstGeom prst="rect">
            <a:avLst/>
          </a:prstGeom>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p:style>
      </p:sp>
      <p:sp>
        <p:nvSpPr>
          <p:cNvPr id="192" name="CustomShape 6"/>
          <p:cNvSpPr/>
          <p:nvPr/>
        </p:nvSpPr>
        <p:spPr>
          <a:xfrm>
            <a:off x="4919760" y="1873440"/>
            <a:ext cx="804960" cy="415800"/>
          </a:xfrm>
          <a:prstGeom prst="rect">
            <a:avLst/>
          </a:prstGeom>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93" name="CustomShape 7"/>
          <p:cNvSpPr/>
          <p:nvPr/>
        </p:nvSpPr>
        <p:spPr>
          <a:xfrm>
            <a:off x="5774040" y="1873440"/>
            <a:ext cx="954000" cy="415800"/>
          </a:xfrm>
          <a:prstGeom prst="rect">
            <a:avLst/>
          </a:prstGeom>
          <a:solidFill>
            <a:srgbClr val="ffc000"/>
          </a:solidFill>
          <a:ln/>
        </p:spPr>
        <p:style>
          <a:lnRef idx="2">
            <a:schemeClr val="accent1">
              <a:shade val="50000"/>
            </a:schemeClr>
          </a:lnRef>
          <a:fillRef idx="1">
            <a:schemeClr val="accent1"/>
          </a:fillRef>
          <a:effectRef idx="0">
            <a:schemeClr val="accent1"/>
          </a:effectRef>
          <a:fontRef idx="minor"/>
        </p:style>
      </p:sp>
      <p:sp>
        <p:nvSpPr>
          <p:cNvPr id="194" name="CustomShape 8"/>
          <p:cNvSpPr/>
          <p:nvPr/>
        </p:nvSpPr>
        <p:spPr>
          <a:xfrm>
            <a:off x="6777360" y="1873440"/>
            <a:ext cx="1040400" cy="415800"/>
          </a:xfrm>
          <a:prstGeom prst="rect">
            <a:avLst/>
          </a:prstGeom>
          <a:ln/>
        </p:spPr>
        <p:style>
          <a:lnRef idx="2">
            <a:schemeClr val="accent1">
              <a:shade val="50000"/>
            </a:schemeClr>
          </a:lnRef>
          <a:fillRef idx="1">
            <a:schemeClr val="accent1"/>
          </a:fillRef>
          <a:effectRef idx="0">
            <a:schemeClr val="accent1"/>
          </a:effectRef>
          <a:fontRef idx="minor"/>
        </p:style>
      </p:sp>
      <p:sp>
        <p:nvSpPr>
          <p:cNvPr id="195" name="CustomShape 9"/>
          <p:cNvSpPr/>
          <p:nvPr/>
        </p:nvSpPr>
        <p:spPr>
          <a:xfrm>
            <a:off x="7880040" y="1873440"/>
            <a:ext cx="974160" cy="4141440"/>
          </a:xfrm>
          <a:prstGeom prst="rect">
            <a:avLst/>
          </a:prstGeom>
          <a:solidFill>
            <a:schemeClr val="bg2">
              <a:lumMod val="90000"/>
            </a:schemeClr>
          </a:solidFill>
          <a:ln/>
        </p:spPr>
        <p:style>
          <a:lnRef idx="2">
            <a:schemeClr val="accent1">
              <a:shade val="50000"/>
            </a:schemeClr>
          </a:lnRef>
          <a:fillRef idx="1">
            <a:schemeClr val="accent1"/>
          </a:fillRef>
          <a:effectRef idx="0">
            <a:schemeClr val="accent1"/>
          </a:effectRef>
          <a:fontRef idx="minor"/>
        </p:style>
      </p:sp>
      <p:sp>
        <p:nvSpPr>
          <p:cNvPr id="196" name="CustomShape 10"/>
          <p:cNvSpPr/>
          <p:nvPr/>
        </p:nvSpPr>
        <p:spPr>
          <a:xfrm>
            <a:off x="220680" y="2747160"/>
            <a:ext cx="795960" cy="1735560"/>
          </a:xfrm>
          <a:prstGeom prst="rect">
            <a:avLst/>
          </a:prstGeom>
          <a:noFill/>
          <a:ln>
            <a:noFill/>
          </a:ln>
        </p:spPr>
        <p:style>
          <a:lnRef idx="0"/>
          <a:fillRef idx="0"/>
          <a:effectRef idx="0"/>
          <a:fontRef idx="minor"/>
        </p:style>
        <p:txBody>
          <a:bodyPr lIns="90000" rIns="90000" tIns="45000" bIns="45000"/>
          <a:p>
            <a:pPr algn="ctr">
              <a:lnSpc>
                <a:spcPct val="100000"/>
              </a:lnSpc>
            </a:pPr>
            <a:r>
              <a:rPr b="0" lang="ca-ES" sz="1800" spc="-1" strike="noStrike">
                <a:solidFill>
                  <a:srgbClr val="000000"/>
                </a:solidFill>
                <a:latin typeface="Calibri"/>
              </a:rPr>
              <a:t>Input data stored on HDFS</a:t>
            </a:r>
            <a:endParaRPr b="0" lang="ca-ES" sz="1800" spc="-1" strike="noStrike">
              <a:latin typeface="Arial"/>
            </a:endParaRPr>
          </a:p>
        </p:txBody>
      </p:sp>
      <p:sp>
        <p:nvSpPr>
          <p:cNvPr id="197" name="CustomShape 11"/>
          <p:cNvSpPr/>
          <p:nvPr/>
        </p:nvSpPr>
        <p:spPr>
          <a:xfrm>
            <a:off x="1236600" y="3162960"/>
            <a:ext cx="913320" cy="912600"/>
          </a:xfrm>
          <a:prstGeom prst="rect">
            <a:avLst/>
          </a:prstGeom>
          <a:noFill/>
          <a:ln>
            <a:noFill/>
          </a:ln>
        </p:spPr>
        <p:style>
          <a:lnRef idx="0"/>
          <a:fillRef idx="0"/>
          <a:effectRef idx="0"/>
          <a:fontRef idx="minor"/>
        </p:style>
        <p:txBody>
          <a:bodyPr lIns="90000" rIns="90000" tIns="45000" bIns="45000"/>
          <a:p>
            <a:pPr algn="ctr">
              <a:lnSpc>
                <a:spcPct val="100000"/>
              </a:lnSpc>
            </a:pPr>
            <a:r>
              <a:rPr b="0" lang="ca-ES" sz="1800" spc="-1" strike="noStrike">
                <a:solidFill>
                  <a:srgbClr val="000000"/>
                </a:solidFill>
                <a:latin typeface="Calibri"/>
              </a:rPr>
              <a:t>Input Format</a:t>
            </a:r>
            <a:endParaRPr b="0" lang="ca-ES" sz="1800" spc="-1" strike="noStrike">
              <a:latin typeface="Arial"/>
            </a:endParaRPr>
          </a:p>
        </p:txBody>
      </p:sp>
      <p:sp>
        <p:nvSpPr>
          <p:cNvPr id="198" name="CustomShape 12"/>
          <p:cNvSpPr/>
          <p:nvPr/>
        </p:nvSpPr>
        <p:spPr>
          <a:xfrm>
            <a:off x="2249280" y="1897200"/>
            <a:ext cx="1087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InputSplit</a:t>
            </a:r>
            <a:endParaRPr b="0" lang="ca-ES" sz="1800" spc="-1" strike="noStrike">
              <a:latin typeface="Arial"/>
            </a:endParaRPr>
          </a:p>
        </p:txBody>
      </p:sp>
      <p:sp>
        <p:nvSpPr>
          <p:cNvPr id="199" name="CustomShape 13"/>
          <p:cNvSpPr/>
          <p:nvPr/>
        </p:nvSpPr>
        <p:spPr>
          <a:xfrm>
            <a:off x="3400200" y="1897200"/>
            <a:ext cx="14907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RecordReader</a:t>
            </a:r>
            <a:endParaRPr b="0" lang="ca-ES" sz="1800" spc="-1" strike="noStrike">
              <a:latin typeface="Arial"/>
            </a:endParaRPr>
          </a:p>
        </p:txBody>
      </p:sp>
      <p:sp>
        <p:nvSpPr>
          <p:cNvPr id="200" name="CustomShape 14"/>
          <p:cNvSpPr/>
          <p:nvPr/>
        </p:nvSpPr>
        <p:spPr>
          <a:xfrm>
            <a:off x="4856400" y="1897200"/>
            <a:ext cx="96840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Mapper</a:t>
            </a:r>
            <a:endParaRPr b="0" lang="ca-ES" sz="1800" spc="-1" strike="noStrike">
              <a:latin typeface="Arial"/>
            </a:endParaRPr>
          </a:p>
        </p:txBody>
      </p:sp>
      <p:sp>
        <p:nvSpPr>
          <p:cNvPr id="201" name="CustomShape 15"/>
          <p:cNvSpPr/>
          <p:nvPr/>
        </p:nvSpPr>
        <p:spPr>
          <a:xfrm>
            <a:off x="5699520" y="1897200"/>
            <a:ext cx="1132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Combiner</a:t>
            </a:r>
            <a:endParaRPr b="0" lang="ca-ES" sz="1800" spc="-1" strike="noStrike">
              <a:latin typeface="Arial"/>
            </a:endParaRPr>
          </a:p>
        </p:txBody>
      </p:sp>
      <p:sp>
        <p:nvSpPr>
          <p:cNvPr id="202" name="CustomShape 16"/>
          <p:cNvSpPr/>
          <p:nvPr/>
        </p:nvSpPr>
        <p:spPr>
          <a:xfrm>
            <a:off x="6720120" y="1897200"/>
            <a:ext cx="11973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Partitioner</a:t>
            </a:r>
            <a:endParaRPr b="0" lang="ca-ES" sz="1800" spc="-1" strike="noStrike">
              <a:latin typeface="Arial"/>
            </a:endParaRPr>
          </a:p>
        </p:txBody>
      </p:sp>
      <p:sp>
        <p:nvSpPr>
          <p:cNvPr id="203" name="CustomShape 17"/>
          <p:cNvSpPr/>
          <p:nvPr/>
        </p:nvSpPr>
        <p:spPr>
          <a:xfrm>
            <a:off x="7848360" y="3347640"/>
            <a:ext cx="1037520" cy="913320"/>
          </a:xfrm>
          <a:prstGeom prst="rect">
            <a:avLst/>
          </a:prstGeom>
          <a:noFill/>
          <a:ln>
            <a:noFill/>
          </a:ln>
        </p:spPr>
        <p:style>
          <a:lnRef idx="0"/>
          <a:fillRef idx="0"/>
          <a:effectRef idx="0"/>
          <a:fontRef idx="minor"/>
        </p:style>
        <p:txBody>
          <a:bodyPr lIns="90000" rIns="90000" tIns="45000" bIns="45000"/>
          <a:p>
            <a:pPr algn="ctr">
              <a:lnSpc>
                <a:spcPct val="100000"/>
              </a:lnSpc>
            </a:pPr>
            <a:r>
              <a:rPr b="0" lang="ca-ES" sz="1800" spc="-1" strike="noStrike">
                <a:solidFill>
                  <a:srgbClr val="000000"/>
                </a:solidFill>
                <a:latin typeface="Calibri"/>
              </a:rPr>
              <a:t>Shuffling and sorting</a:t>
            </a:r>
            <a:endParaRPr b="0" lang="ca-ES" sz="1800" spc="-1" strike="noStrike">
              <a:latin typeface="Arial"/>
            </a:endParaRPr>
          </a:p>
        </p:txBody>
      </p:sp>
      <p:sp>
        <p:nvSpPr>
          <p:cNvPr id="204" name="CustomShape 18"/>
          <p:cNvSpPr/>
          <p:nvPr/>
        </p:nvSpPr>
        <p:spPr>
          <a:xfrm>
            <a:off x="8903520" y="2398680"/>
            <a:ext cx="1046160" cy="533160"/>
          </a:xfrm>
          <a:prstGeom prst="rect">
            <a:avLst/>
          </a:prstGeom>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05" name="CustomShape 19"/>
          <p:cNvSpPr/>
          <p:nvPr/>
        </p:nvSpPr>
        <p:spPr>
          <a:xfrm>
            <a:off x="8942400" y="2480760"/>
            <a:ext cx="96840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Reducer</a:t>
            </a:r>
            <a:endParaRPr b="0" lang="ca-ES" sz="1800" spc="-1" strike="noStrike">
              <a:latin typeface="Arial"/>
            </a:endParaRPr>
          </a:p>
        </p:txBody>
      </p:sp>
      <p:sp>
        <p:nvSpPr>
          <p:cNvPr id="206" name="CustomShape 20"/>
          <p:cNvSpPr/>
          <p:nvPr/>
        </p:nvSpPr>
        <p:spPr>
          <a:xfrm>
            <a:off x="10017000" y="2398680"/>
            <a:ext cx="974160" cy="2607480"/>
          </a:xfrm>
          <a:prstGeom prst="rect">
            <a:avLst/>
          </a:prstGeom>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p:style>
      </p:sp>
      <p:sp>
        <p:nvSpPr>
          <p:cNvPr id="207" name="CustomShape 21"/>
          <p:cNvSpPr/>
          <p:nvPr/>
        </p:nvSpPr>
        <p:spPr>
          <a:xfrm>
            <a:off x="9985320" y="3275640"/>
            <a:ext cx="968400" cy="912600"/>
          </a:xfrm>
          <a:prstGeom prst="rect">
            <a:avLst/>
          </a:prstGeom>
          <a:noFill/>
          <a:ln>
            <a:noFill/>
          </a:ln>
        </p:spPr>
        <p:style>
          <a:lnRef idx="0"/>
          <a:fillRef idx="0"/>
          <a:effectRef idx="0"/>
          <a:fontRef idx="minor"/>
        </p:style>
        <p:txBody>
          <a:bodyPr lIns="90000" rIns="90000" tIns="45000" bIns="45000"/>
          <a:p>
            <a:pPr algn="ctr">
              <a:lnSpc>
                <a:spcPct val="100000"/>
              </a:lnSpc>
            </a:pPr>
            <a:r>
              <a:rPr b="0" lang="ca-ES" sz="1800" spc="-1" strike="noStrike">
                <a:solidFill>
                  <a:srgbClr val="000000"/>
                </a:solidFill>
                <a:latin typeface="Calibri"/>
              </a:rPr>
              <a:t>Output format</a:t>
            </a:r>
            <a:endParaRPr b="0" lang="ca-ES" sz="1800" spc="-1" strike="noStrike">
              <a:latin typeface="Arial"/>
            </a:endParaRPr>
          </a:p>
        </p:txBody>
      </p:sp>
      <p:sp>
        <p:nvSpPr>
          <p:cNvPr id="208" name="CustomShape 22"/>
          <p:cNvSpPr/>
          <p:nvPr/>
        </p:nvSpPr>
        <p:spPr>
          <a:xfrm>
            <a:off x="8903520" y="4473000"/>
            <a:ext cx="1046160" cy="533160"/>
          </a:xfrm>
          <a:prstGeom prst="rect">
            <a:avLst/>
          </a:prstGeom>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09" name="CustomShape 23"/>
          <p:cNvSpPr/>
          <p:nvPr/>
        </p:nvSpPr>
        <p:spPr>
          <a:xfrm>
            <a:off x="8942400" y="4555080"/>
            <a:ext cx="96840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Reducer</a:t>
            </a:r>
            <a:endParaRPr b="0" lang="ca-ES" sz="1800" spc="-1" strike="noStrike">
              <a:latin typeface="Arial"/>
            </a:endParaRPr>
          </a:p>
        </p:txBody>
      </p:sp>
      <p:sp>
        <p:nvSpPr>
          <p:cNvPr id="210" name="CustomShape 24"/>
          <p:cNvSpPr/>
          <p:nvPr/>
        </p:nvSpPr>
        <p:spPr>
          <a:xfrm>
            <a:off x="11106000" y="1894320"/>
            <a:ext cx="955440" cy="4120920"/>
          </a:xfrm>
          <a:prstGeom prst="rect">
            <a:avLst/>
          </a:prstGeom>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p:style>
      </p:sp>
      <p:sp>
        <p:nvSpPr>
          <p:cNvPr id="211" name="CustomShape 25"/>
          <p:cNvSpPr/>
          <p:nvPr/>
        </p:nvSpPr>
        <p:spPr>
          <a:xfrm>
            <a:off x="11185920" y="2761200"/>
            <a:ext cx="795960" cy="1735560"/>
          </a:xfrm>
          <a:prstGeom prst="rect">
            <a:avLst/>
          </a:prstGeom>
          <a:noFill/>
          <a:ln>
            <a:noFill/>
          </a:ln>
        </p:spPr>
        <p:style>
          <a:lnRef idx="0"/>
          <a:fillRef idx="0"/>
          <a:effectRef idx="0"/>
          <a:fontRef idx="minor"/>
        </p:style>
        <p:txBody>
          <a:bodyPr lIns="90000" rIns="90000" tIns="45000" bIns="45000"/>
          <a:p>
            <a:pPr algn="ctr">
              <a:lnSpc>
                <a:spcPct val="100000"/>
              </a:lnSpc>
            </a:pPr>
            <a:r>
              <a:rPr b="0" lang="ca-ES" sz="1800" spc="-1" strike="noStrike">
                <a:solidFill>
                  <a:srgbClr val="000000"/>
                </a:solidFill>
                <a:latin typeface="Calibri"/>
              </a:rPr>
              <a:t>Input data stored on HDFS</a:t>
            </a:r>
            <a:endParaRPr b="0" lang="ca-ES" sz="1800" spc="-1" strike="noStrike">
              <a:latin typeface="Arial"/>
            </a:endParaRPr>
          </a:p>
        </p:txBody>
      </p:sp>
      <p:sp>
        <p:nvSpPr>
          <p:cNvPr id="212" name="CustomShape 26"/>
          <p:cNvSpPr/>
          <p:nvPr/>
        </p:nvSpPr>
        <p:spPr>
          <a:xfrm>
            <a:off x="2275560" y="4353480"/>
            <a:ext cx="1090800" cy="408960"/>
          </a:xfrm>
          <a:prstGeom prst="rect">
            <a:avLst/>
          </a:prstGeom>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13" name="CustomShape 27"/>
          <p:cNvSpPr/>
          <p:nvPr/>
        </p:nvSpPr>
        <p:spPr>
          <a:xfrm>
            <a:off x="3429360" y="4353480"/>
            <a:ext cx="1436040" cy="408960"/>
          </a:xfrm>
          <a:prstGeom prst="rect">
            <a:avLst/>
          </a:prstGeom>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p:style>
      </p:sp>
      <p:sp>
        <p:nvSpPr>
          <p:cNvPr id="214" name="CustomShape 28"/>
          <p:cNvSpPr/>
          <p:nvPr/>
        </p:nvSpPr>
        <p:spPr>
          <a:xfrm>
            <a:off x="4914360" y="4346640"/>
            <a:ext cx="804960" cy="415800"/>
          </a:xfrm>
          <a:prstGeom prst="rect">
            <a:avLst/>
          </a:prstGeom>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15" name="CustomShape 29"/>
          <p:cNvSpPr/>
          <p:nvPr/>
        </p:nvSpPr>
        <p:spPr>
          <a:xfrm>
            <a:off x="5768640" y="4346640"/>
            <a:ext cx="954000" cy="415800"/>
          </a:xfrm>
          <a:prstGeom prst="rect">
            <a:avLst/>
          </a:prstGeom>
          <a:solidFill>
            <a:srgbClr val="ffc000"/>
          </a:solidFill>
          <a:ln/>
        </p:spPr>
        <p:style>
          <a:lnRef idx="2">
            <a:schemeClr val="accent1">
              <a:shade val="50000"/>
            </a:schemeClr>
          </a:lnRef>
          <a:fillRef idx="1">
            <a:schemeClr val="accent1"/>
          </a:fillRef>
          <a:effectRef idx="0">
            <a:schemeClr val="accent1"/>
          </a:effectRef>
          <a:fontRef idx="minor"/>
        </p:style>
      </p:sp>
      <p:sp>
        <p:nvSpPr>
          <p:cNvPr id="216" name="CustomShape 30"/>
          <p:cNvSpPr/>
          <p:nvPr/>
        </p:nvSpPr>
        <p:spPr>
          <a:xfrm>
            <a:off x="6771960" y="4346640"/>
            <a:ext cx="1040400" cy="415800"/>
          </a:xfrm>
          <a:prstGeom prst="rect">
            <a:avLst/>
          </a:prstGeom>
          <a:ln/>
        </p:spPr>
        <p:style>
          <a:lnRef idx="2">
            <a:schemeClr val="accent1">
              <a:shade val="50000"/>
            </a:schemeClr>
          </a:lnRef>
          <a:fillRef idx="1">
            <a:schemeClr val="accent1"/>
          </a:fillRef>
          <a:effectRef idx="0">
            <a:schemeClr val="accent1"/>
          </a:effectRef>
          <a:fontRef idx="minor"/>
        </p:style>
      </p:sp>
      <p:sp>
        <p:nvSpPr>
          <p:cNvPr id="217" name="CustomShape 31"/>
          <p:cNvSpPr/>
          <p:nvPr/>
        </p:nvSpPr>
        <p:spPr>
          <a:xfrm>
            <a:off x="2243880" y="4370400"/>
            <a:ext cx="1087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InputSplit</a:t>
            </a:r>
            <a:endParaRPr b="0" lang="ca-ES" sz="1800" spc="-1" strike="noStrike">
              <a:latin typeface="Arial"/>
            </a:endParaRPr>
          </a:p>
        </p:txBody>
      </p:sp>
      <p:sp>
        <p:nvSpPr>
          <p:cNvPr id="218" name="CustomShape 32"/>
          <p:cNvSpPr/>
          <p:nvPr/>
        </p:nvSpPr>
        <p:spPr>
          <a:xfrm>
            <a:off x="3394800" y="4370400"/>
            <a:ext cx="14907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RecordReader</a:t>
            </a:r>
            <a:endParaRPr b="0" lang="ca-ES" sz="1800" spc="-1" strike="noStrike">
              <a:latin typeface="Arial"/>
            </a:endParaRPr>
          </a:p>
        </p:txBody>
      </p:sp>
      <p:sp>
        <p:nvSpPr>
          <p:cNvPr id="219" name="CustomShape 33"/>
          <p:cNvSpPr/>
          <p:nvPr/>
        </p:nvSpPr>
        <p:spPr>
          <a:xfrm>
            <a:off x="4851360" y="4370400"/>
            <a:ext cx="96840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Mapper</a:t>
            </a:r>
            <a:endParaRPr b="0" lang="ca-ES" sz="1800" spc="-1" strike="noStrike">
              <a:latin typeface="Arial"/>
            </a:endParaRPr>
          </a:p>
        </p:txBody>
      </p:sp>
      <p:sp>
        <p:nvSpPr>
          <p:cNvPr id="220" name="CustomShape 34"/>
          <p:cNvSpPr/>
          <p:nvPr/>
        </p:nvSpPr>
        <p:spPr>
          <a:xfrm>
            <a:off x="5694120" y="4370400"/>
            <a:ext cx="1132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Combiner</a:t>
            </a:r>
            <a:endParaRPr b="0" lang="ca-ES" sz="1800" spc="-1" strike="noStrike">
              <a:latin typeface="Arial"/>
            </a:endParaRPr>
          </a:p>
        </p:txBody>
      </p:sp>
      <p:sp>
        <p:nvSpPr>
          <p:cNvPr id="221" name="CustomShape 35"/>
          <p:cNvSpPr/>
          <p:nvPr/>
        </p:nvSpPr>
        <p:spPr>
          <a:xfrm>
            <a:off x="2275560" y="5303520"/>
            <a:ext cx="1090800" cy="408960"/>
          </a:xfrm>
          <a:prstGeom prst="rect">
            <a:avLst/>
          </a:prstGeom>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22" name="CustomShape 36"/>
          <p:cNvSpPr/>
          <p:nvPr/>
        </p:nvSpPr>
        <p:spPr>
          <a:xfrm>
            <a:off x="3429360" y="5303520"/>
            <a:ext cx="1436040" cy="408960"/>
          </a:xfrm>
          <a:prstGeom prst="rect">
            <a:avLst/>
          </a:prstGeom>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p:style>
      </p:sp>
      <p:sp>
        <p:nvSpPr>
          <p:cNvPr id="223" name="CustomShape 37"/>
          <p:cNvSpPr/>
          <p:nvPr/>
        </p:nvSpPr>
        <p:spPr>
          <a:xfrm>
            <a:off x="4914360" y="5296680"/>
            <a:ext cx="804960" cy="415800"/>
          </a:xfrm>
          <a:prstGeom prst="rect">
            <a:avLst/>
          </a:prstGeom>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24" name="CustomShape 38"/>
          <p:cNvSpPr/>
          <p:nvPr/>
        </p:nvSpPr>
        <p:spPr>
          <a:xfrm>
            <a:off x="5768640" y="5296680"/>
            <a:ext cx="954000" cy="415800"/>
          </a:xfrm>
          <a:prstGeom prst="rect">
            <a:avLst/>
          </a:prstGeom>
          <a:solidFill>
            <a:srgbClr val="ffc000"/>
          </a:solidFill>
          <a:ln/>
        </p:spPr>
        <p:style>
          <a:lnRef idx="2">
            <a:schemeClr val="accent1">
              <a:shade val="50000"/>
            </a:schemeClr>
          </a:lnRef>
          <a:fillRef idx="1">
            <a:schemeClr val="accent1"/>
          </a:fillRef>
          <a:effectRef idx="0">
            <a:schemeClr val="accent1"/>
          </a:effectRef>
          <a:fontRef idx="minor"/>
        </p:style>
      </p:sp>
      <p:sp>
        <p:nvSpPr>
          <p:cNvPr id="225" name="CustomShape 39"/>
          <p:cNvSpPr/>
          <p:nvPr/>
        </p:nvSpPr>
        <p:spPr>
          <a:xfrm>
            <a:off x="6771960" y="5296680"/>
            <a:ext cx="1040400" cy="415800"/>
          </a:xfrm>
          <a:prstGeom prst="rect">
            <a:avLst/>
          </a:prstGeom>
          <a:ln/>
        </p:spPr>
        <p:style>
          <a:lnRef idx="2">
            <a:schemeClr val="accent1">
              <a:shade val="50000"/>
            </a:schemeClr>
          </a:lnRef>
          <a:fillRef idx="1">
            <a:schemeClr val="accent1"/>
          </a:fillRef>
          <a:effectRef idx="0">
            <a:schemeClr val="accent1"/>
          </a:effectRef>
          <a:fontRef idx="minor"/>
        </p:style>
      </p:sp>
      <p:sp>
        <p:nvSpPr>
          <p:cNvPr id="226" name="CustomShape 40"/>
          <p:cNvSpPr/>
          <p:nvPr/>
        </p:nvSpPr>
        <p:spPr>
          <a:xfrm>
            <a:off x="2243880" y="5320440"/>
            <a:ext cx="1087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InputSplit</a:t>
            </a:r>
            <a:endParaRPr b="0" lang="ca-ES" sz="1800" spc="-1" strike="noStrike">
              <a:latin typeface="Arial"/>
            </a:endParaRPr>
          </a:p>
        </p:txBody>
      </p:sp>
      <p:sp>
        <p:nvSpPr>
          <p:cNvPr id="227" name="CustomShape 41"/>
          <p:cNvSpPr/>
          <p:nvPr/>
        </p:nvSpPr>
        <p:spPr>
          <a:xfrm>
            <a:off x="3394800" y="5320440"/>
            <a:ext cx="14907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RecordReader</a:t>
            </a:r>
            <a:endParaRPr b="0" lang="ca-ES" sz="1800" spc="-1" strike="noStrike">
              <a:latin typeface="Arial"/>
            </a:endParaRPr>
          </a:p>
        </p:txBody>
      </p:sp>
      <p:sp>
        <p:nvSpPr>
          <p:cNvPr id="228" name="CustomShape 42"/>
          <p:cNvSpPr/>
          <p:nvPr/>
        </p:nvSpPr>
        <p:spPr>
          <a:xfrm>
            <a:off x="4851360" y="5320440"/>
            <a:ext cx="96840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Mapper</a:t>
            </a:r>
            <a:endParaRPr b="0" lang="ca-ES" sz="1800" spc="-1" strike="noStrike">
              <a:latin typeface="Arial"/>
            </a:endParaRPr>
          </a:p>
        </p:txBody>
      </p:sp>
      <p:sp>
        <p:nvSpPr>
          <p:cNvPr id="229" name="CustomShape 43"/>
          <p:cNvSpPr/>
          <p:nvPr/>
        </p:nvSpPr>
        <p:spPr>
          <a:xfrm>
            <a:off x="5694120" y="5320440"/>
            <a:ext cx="113292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Combiner</a:t>
            </a:r>
            <a:endParaRPr b="0" lang="ca-ES" sz="1800" spc="-1" strike="noStrike">
              <a:latin typeface="Arial"/>
            </a:endParaRPr>
          </a:p>
        </p:txBody>
      </p:sp>
      <p:sp>
        <p:nvSpPr>
          <p:cNvPr id="230" name="CustomShape 44"/>
          <p:cNvSpPr/>
          <p:nvPr/>
        </p:nvSpPr>
        <p:spPr>
          <a:xfrm>
            <a:off x="6695280" y="4373640"/>
            <a:ext cx="11973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Partitioner</a:t>
            </a:r>
            <a:endParaRPr b="0" lang="ca-ES" sz="1800" spc="-1" strike="noStrike">
              <a:latin typeface="Arial"/>
            </a:endParaRPr>
          </a:p>
        </p:txBody>
      </p:sp>
      <p:sp>
        <p:nvSpPr>
          <p:cNvPr id="231" name="CustomShape 45"/>
          <p:cNvSpPr/>
          <p:nvPr/>
        </p:nvSpPr>
        <p:spPr>
          <a:xfrm>
            <a:off x="6705360" y="5301720"/>
            <a:ext cx="1197360" cy="638280"/>
          </a:xfrm>
          <a:prstGeom prst="rect">
            <a:avLst/>
          </a:prstGeom>
          <a:no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Partitioner</a:t>
            </a:r>
            <a:endParaRPr b="0" lang="ca-ES" sz="1800" spc="-1" strike="noStrike">
              <a:latin typeface="Arial"/>
            </a:endParaRPr>
          </a:p>
        </p:txBody>
      </p:sp>
      <p:sp>
        <p:nvSpPr>
          <p:cNvPr id="232" name="CustomShape 46"/>
          <p:cNvSpPr/>
          <p:nvPr/>
        </p:nvSpPr>
        <p:spPr>
          <a:xfrm>
            <a:off x="2933640" y="2756160"/>
            <a:ext cx="1468080" cy="825840"/>
          </a:xfrm>
          <a:prstGeom prst="borderCallout1">
            <a:avLst>
              <a:gd name="adj1" fmla="val -1954"/>
              <a:gd name="adj2" fmla="val 47022"/>
              <a:gd name="adj3" fmla="val -57647"/>
              <a:gd name="adj4" fmla="val 134607"/>
            </a:avLst>
          </a:prstGeom>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000000"/>
                </a:solidFill>
                <a:latin typeface="Calibri"/>
              </a:rPr>
              <a:t>Input key-value par</a:t>
            </a:r>
            <a:endParaRPr b="0" lang="ca-ES" sz="1800" spc="-1" strike="noStrike">
              <a:latin typeface="Arial"/>
            </a:endParaRPr>
          </a:p>
        </p:txBody>
      </p:sp>
      <p:sp>
        <p:nvSpPr>
          <p:cNvPr id="233" name="CustomShape 47"/>
          <p:cNvSpPr/>
          <p:nvPr/>
        </p:nvSpPr>
        <p:spPr>
          <a:xfrm>
            <a:off x="4524840" y="3248640"/>
            <a:ext cx="1459800" cy="825840"/>
          </a:xfrm>
          <a:prstGeom prst="borderCallout1">
            <a:avLst>
              <a:gd name="adj1" fmla="val -1954"/>
              <a:gd name="adj2" fmla="val 47022"/>
              <a:gd name="adj3" fmla="val -119137"/>
              <a:gd name="adj4" fmla="val 86220"/>
            </a:avLst>
          </a:prstGeom>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000000"/>
                </a:solidFill>
                <a:latin typeface="Calibri"/>
              </a:rPr>
              <a:t>Intermediate key-value par</a:t>
            </a:r>
            <a:endParaRPr b="0" lang="ca-ES" sz="1800" spc="-1" strike="noStrike">
              <a:latin typeface="Arial"/>
            </a:endParaRPr>
          </a:p>
        </p:txBody>
      </p:sp>
      <p:sp>
        <p:nvSpPr>
          <p:cNvPr id="234" name="CustomShape 48"/>
          <p:cNvSpPr/>
          <p:nvPr/>
        </p:nvSpPr>
        <p:spPr>
          <a:xfrm>
            <a:off x="6108120" y="3087000"/>
            <a:ext cx="1459800" cy="825840"/>
          </a:xfrm>
          <a:prstGeom prst="borderCallout1">
            <a:avLst>
              <a:gd name="adj1" fmla="val -1954"/>
              <a:gd name="adj2" fmla="val 47022"/>
              <a:gd name="adj3" fmla="val -96079"/>
              <a:gd name="adj4" fmla="val 44470"/>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000000"/>
                </a:solidFill>
                <a:latin typeface="Calibri"/>
              </a:rPr>
              <a:t>Substitute intermediate key-value par</a:t>
            </a:r>
            <a:endParaRPr b="0" lang="ca-ES" sz="1800" spc="-1" strike="noStrike">
              <a:latin typeface="Arial"/>
            </a:endParaRPr>
          </a:p>
        </p:txBody>
      </p:sp>
    </p:spTree>
  </p:cSld>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5" name="Imagen 4" descr=""/>
          <p:cNvPicPr/>
          <p:nvPr/>
        </p:nvPicPr>
        <p:blipFill>
          <a:blip r:embed="rId1"/>
          <a:stretch/>
        </p:blipFill>
        <p:spPr>
          <a:xfrm>
            <a:off x="0" y="240120"/>
            <a:ext cx="9000720" cy="1076040"/>
          </a:xfrm>
          <a:prstGeom prst="rect">
            <a:avLst/>
          </a:prstGeom>
          <a:ln>
            <a:noFill/>
          </a:ln>
        </p:spPr>
      </p:pic>
      <p:sp>
        <p:nvSpPr>
          <p:cNvPr id="236" name="CustomShape 1"/>
          <p:cNvSpPr/>
          <p:nvPr/>
        </p:nvSpPr>
        <p:spPr>
          <a:xfrm>
            <a:off x="-727560" y="516600"/>
            <a:ext cx="609444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FLUJO DE DATOS MAPREDUCE</a:t>
            </a:r>
            <a:endParaRPr b="0" lang="ca-ES" sz="2800" spc="-1" strike="noStrike">
              <a:latin typeface="Arial"/>
            </a:endParaRPr>
          </a:p>
        </p:txBody>
      </p:sp>
      <p:sp>
        <p:nvSpPr>
          <p:cNvPr id="237" name="CustomShape 2"/>
          <p:cNvSpPr/>
          <p:nvPr/>
        </p:nvSpPr>
        <p:spPr>
          <a:xfrm>
            <a:off x="141120" y="1316160"/>
            <a:ext cx="12050640" cy="722196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1" lang="ca-ES" sz="2400" spc="-1" strike="noStrike">
                <a:solidFill>
                  <a:srgbClr val="000000"/>
                </a:solidFill>
                <a:latin typeface="Calibri"/>
              </a:rPr>
              <a:t>InputFiles: </a:t>
            </a:r>
            <a:r>
              <a:rPr b="0" lang="ca-ES" sz="2400" spc="-1" strike="noStrike">
                <a:solidFill>
                  <a:srgbClr val="000000"/>
                </a:solidFill>
                <a:latin typeface="Calibri"/>
              </a:rPr>
              <a:t>Los datos para las tareas MR están almacenados en  input files que se ubican en HDFS. El formato de estos archivos puede ser arbitrario: líneas, formato binario…</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InputFormat: </a:t>
            </a:r>
            <a:r>
              <a:rPr b="0" lang="ca-ES" sz="2400" spc="-1" strike="noStrike">
                <a:solidFill>
                  <a:srgbClr val="000000"/>
                </a:solidFill>
                <a:latin typeface="Calibri"/>
              </a:rPr>
              <a:t>Define cómo se dividen y leen estos archivos de entrada a través de InputSplits.</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InputSplits: </a:t>
            </a:r>
            <a:r>
              <a:rPr b="0" lang="ca-ES" sz="2400" spc="-1" strike="noStrike">
                <a:solidFill>
                  <a:srgbClr val="000000"/>
                </a:solidFill>
                <a:latin typeface="Calibri"/>
              </a:rPr>
              <a:t>Representa de manera lógica los datos que serán procesados por el mapper de manera individual. Se crea un map por cada división, la división a su vez se divide en registros y el asignador procesará cada registro.</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RecordReader: </a:t>
            </a:r>
            <a:r>
              <a:rPr b="0" lang="ca-ES" sz="2400" spc="-1" strike="noStrike">
                <a:solidFill>
                  <a:srgbClr val="000000"/>
                </a:solidFill>
                <a:latin typeface="Calibri"/>
              </a:rPr>
              <a:t>se comunica con inputSplits y convierte los datos en pares clave-valor adecuados para que los lea el asignador.</a:t>
            </a: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8" name="Imagen 4" descr=""/>
          <p:cNvPicPr/>
          <p:nvPr/>
        </p:nvPicPr>
        <p:blipFill>
          <a:blip r:embed="rId1"/>
          <a:stretch/>
        </p:blipFill>
        <p:spPr>
          <a:xfrm>
            <a:off x="0" y="240120"/>
            <a:ext cx="9000720" cy="1076040"/>
          </a:xfrm>
          <a:prstGeom prst="rect">
            <a:avLst/>
          </a:prstGeom>
          <a:ln>
            <a:noFill/>
          </a:ln>
        </p:spPr>
      </p:pic>
      <p:sp>
        <p:nvSpPr>
          <p:cNvPr id="239" name="CustomShape 1"/>
          <p:cNvSpPr/>
          <p:nvPr/>
        </p:nvSpPr>
        <p:spPr>
          <a:xfrm>
            <a:off x="-727560" y="516600"/>
            <a:ext cx="609444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FLUJO DE DATOS MAPREDUCE</a:t>
            </a:r>
            <a:endParaRPr b="0" lang="ca-ES" sz="2800" spc="-1" strike="noStrike">
              <a:latin typeface="Arial"/>
            </a:endParaRPr>
          </a:p>
        </p:txBody>
      </p:sp>
      <p:sp>
        <p:nvSpPr>
          <p:cNvPr id="240" name="CustomShape 2"/>
          <p:cNvSpPr/>
          <p:nvPr/>
        </p:nvSpPr>
        <p:spPr>
          <a:xfrm>
            <a:off x="141120" y="1316160"/>
            <a:ext cx="11923200" cy="777060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1" lang="ca-ES" sz="2400" spc="-1" strike="noStrike">
                <a:solidFill>
                  <a:srgbClr val="000000"/>
                </a:solidFill>
                <a:latin typeface="Calibri"/>
              </a:rPr>
              <a:t>Mapper: </a:t>
            </a:r>
            <a:r>
              <a:rPr b="0" lang="ca-ES" sz="2400" spc="-1" strike="noStrike">
                <a:solidFill>
                  <a:srgbClr val="000000"/>
                </a:solidFill>
                <a:latin typeface="Calibri"/>
              </a:rPr>
              <a:t>Procesa cada registro de entrada (de RecordReader) y genera un nuevo par clave-valor. Este Mapper es completamente diferente del par de entrada. Esta salida intermedia se escribe en el disco local, pero no en HDFS ya que son datos temporales. La salida del mapper pasa al combiner.</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Combiner: </a:t>
            </a:r>
            <a:r>
              <a:rPr b="0" lang="ca-ES" sz="2400" spc="-1" strike="noStrike">
                <a:solidFill>
                  <a:srgbClr val="000000"/>
                </a:solidFill>
                <a:latin typeface="Calibri"/>
              </a:rPr>
              <a:t>conocido como el mini-reducer, realiza la agregación en la salida de los mappers, minimizando la transferencia en el mapper y el reducer.</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Partitioner: </a:t>
            </a:r>
            <a:r>
              <a:rPr b="0" lang="ca-ES" sz="2400" spc="-1" strike="noStrike">
                <a:solidFill>
                  <a:srgbClr val="000000"/>
                </a:solidFill>
                <a:latin typeface="Calibri"/>
              </a:rPr>
              <a:t>Toma la salida de los combiners y realiza la partición que se realiza sobre la clave para que cada registro con la misma clave entre en la misma partición, y luego, cada partición es enviada al reducer.</a:t>
            </a: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1" name="Imagen 4" descr=""/>
          <p:cNvPicPr/>
          <p:nvPr/>
        </p:nvPicPr>
        <p:blipFill>
          <a:blip r:embed="rId1"/>
          <a:stretch/>
        </p:blipFill>
        <p:spPr>
          <a:xfrm>
            <a:off x="0" y="240120"/>
            <a:ext cx="9000720" cy="1076040"/>
          </a:xfrm>
          <a:prstGeom prst="rect">
            <a:avLst/>
          </a:prstGeom>
          <a:ln>
            <a:noFill/>
          </a:ln>
        </p:spPr>
      </p:pic>
      <p:sp>
        <p:nvSpPr>
          <p:cNvPr id="242" name="CustomShape 1"/>
          <p:cNvSpPr/>
          <p:nvPr/>
        </p:nvSpPr>
        <p:spPr>
          <a:xfrm>
            <a:off x="-727560" y="516600"/>
            <a:ext cx="609444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FLUJO DE DATOS MAPREDUCE</a:t>
            </a:r>
            <a:endParaRPr b="0" lang="ca-ES" sz="2800" spc="-1" strike="noStrike">
              <a:latin typeface="Arial"/>
            </a:endParaRPr>
          </a:p>
        </p:txBody>
      </p:sp>
      <p:sp>
        <p:nvSpPr>
          <p:cNvPr id="243" name="CustomShape 2"/>
          <p:cNvSpPr/>
          <p:nvPr/>
        </p:nvSpPr>
        <p:spPr>
          <a:xfrm>
            <a:off x="141120" y="1316160"/>
            <a:ext cx="11923200" cy="722196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1" lang="ca-ES" sz="2400" spc="-1" strike="noStrike">
                <a:solidFill>
                  <a:srgbClr val="000000"/>
                </a:solidFill>
                <a:latin typeface="Calibri"/>
              </a:rPr>
              <a:t>Shuffling and sorting: </a:t>
            </a:r>
            <a:r>
              <a:rPr b="0" lang="ca-ES" sz="2400" spc="-1" strike="noStrike">
                <a:solidFill>
                  <a:srgbClr val="000000"/>
                </a:solidFill>
                <a:latin typeface="Calibri"/>
              </a:rPr>
              <a:t>El barajado es el movimiento físico de los datos que se realiza a través de la red. Una vez que todos los mappers han finalizado sus salidas se llevan hasta los nodos reducers , estos datos se fusionan y ordenar para servir de entrada a los reducers.</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Reducer: </a:t>
            </a:r>
            <a:r>
              <a:rPr b="0" lang="ca-ES" sz="2400" spc="-1" strike="noStrike">
                <a:solidFill>
                  <a:srgbClr val="000000"/>
                </a:solidFill>
                <a:latin typeface="Calibri"/>
              </a:rPr>
              <a:t>Toma el conjunto de valores intermedios y ejecuta función de agregación para generar la salida.</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RecordWriter: </a:t>
            </a:r>
            <a:r>
              <a:rPr b="0" lang="ca-ES" sz="2400" spc="-1" strike="noStrike">
                <a:solidFill>
                  <a:srgbClr val="000000"/>
                </a:solidFill>
                <a:latin typeface="Calibri"/>
              </a:rPr>
              <a:t>Escribe los pares clave-valor de salida desde la fase Reducer en los archivos de salida.</a:t>
            </a:r>
            <a:endParaRPr b="0" lang="ca-ES" sz="2400" spc="-1" strike="noStrike">
              <a:latin typeface="Arial"/>
            </a:endParaRPr>
          </a:p>
          <a:p>
            <a:pPr marL="343080" indent="-342720">
              <a:lnSpc>
                <a:spcPct val="150000"/>
              </a:lnSpc>
              <a:buClr>
                <a:srgbClr val="000000"/>
              </a:buClr>
              <a:buFont typeface="Arial"/>
              <a:buChar char="•"/>
            </a:pPr>
            <a:r>
              <a:rPr b="1" lang="ca-ES" sz="2400" spc="-1" strike="noStrike">
                <a:solidFill>
                  <a:srgbClr val="000000"/>
                </a:solidFill>
                <a:latin typeface="Calibri"/>
              </a:rPr>
              <a:t>OutputFormat: </a:t>
            </a:r>
            <a:r>
              <a:rPr b="0" lang="ca-ES" sz="2400" spc="-1" strike="noStrike">
                <a:solidFill>
                  <a:srgbClr val="000000"/>
                </a:solidFill>
                <a:latin typeface="Calibri"/>
              </a:rPr>
              <a:t>Determina el formato de los pares clave-valor en los archivos de salida.</a:t>
            </a: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4" name="Imagen 4" descr=""/>
          <p:cNvPicPr/>
          <p:nvPr/>
        </p:nvPicPr>
        <p:blipFill>
          <a:blip r:embed="rId1"/>
          <a:stretch/>
        </p:blipFill>
        <p:spPr>
          <a:xfrm>
            <a:off x="0" y="240120"/>
            <a:ext cx="9000720" cy="1076040"/>
          </a:xfrm>
          <a:prstGeom prst="rect">
            <a:avLst/>
          </a:prstGeom>
          <a:ln>
            <a:noFill/>
          </a:ln>
        </p:spPr>
      </p:pic>
      <p:sp>
        <p:nvSpPr>
          <p:cNvPr id="245" name="CustomShape 1"/>
          <p:cNvSpPr/>
          <p:nvPr/>
        </p:nvSpPr>
        <p:spPr>
          <a:xfrm>
            <a:off x="-326520" y="516600"/>
            <a:ext cx="306000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INPUTFORMAT</a:t>
            </a:r>
            <a:endParaRPr b="0" lang="ca-ES" sz="2800" spc="-1" strike="noStrike">
              <a:latin typeface="Arial"/>
            </a:endParaRPr>
          </a:p>
        </p:txBody>
      </p:sp>
      <p:sp>
        <p:nvSpPr>
          <p:cNvPr id="246" name="CustomShape 2"/>
          <p:cNvSpPr/>
          <p:nvPr/>
        </p:nvSpPr>
        <p:spPr>
          <a:xfrm>
            <a:off x="141120" y="1316160"/>
            <a:ext cx="11923200" cy="1004760"/>
          </a:xfrm>
          <a:prstGeom prst="rect">
            <a:avLst/>
          </a:prstGeom>
          <a:noFill/>
          <a:ln>
            <a:noFill/>
          </a:ln>
        </p:spPr>
        <p:style>
          <a:lnRef idx="0"/>
          <a:fillRef idx="0"/>
          <a:effectRef idx="0"/>
          <a:fontRef idx="minor"/>
        </p:style>
        <p:txBody>
          <a:bodyPr lIns="90000" rIns="90000" tIns="45000" bIns="45000"/>
          <a:p>
            <a:pPr>
              <a:lnSpc>
                <a:spcPct val="150000"/>
              </a:lnSpc>
            </a:pPr>
            <a:endParaRPr b="0" lang="ca-ES" sz="1800" spc="-1" strike="noStrike">
              <a:latin typeface="Arial"/>
            </a:endParaRPr>
          </a:p>
          <a:p>
            <a:pPr>
              <a:lnSpc>
                <a:spcPct val="150000"/>
              </a:lnSpc>
            </a:pPr>
            <a:endParaRPr b="0" lang="ca-ES" sz="1800" spc="-1" strike="noStrike">
              <a:latin typeface="Arial"/>
            </a:endParaRPr>
          </a:p>
        </p:txBody>
      </p:sp>
      <p:sp>
        <p:nvSpPr>
          <p:cNvPr id="247" name="CustomShape 3"/>
          <p:cNvSpPr/>
          <p:nvPr/>
        </p:nvSpPr>
        <p:spPr>
          <a:xfrm>
            <a:off x="141120" y="1316160"/>
            <a:ext cx="11923200" cy="667332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Es el primer componente en Map-Reduce</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Nos permite definir cómo se dividen y leen los archivos de entrada.</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Define el RecordReader, responsable de leer los registros reales de los archivos de entrada.</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Existen 2 métodos para llevar los datos al mapper: getSplits() y createRecordReader()</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Tipos: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FileInputFormat: clase base para todos los IF basados en archivos. Cuando iniciamos un trabajo Hadoop, FIF recibe una ruta que contiene archivos para leer.  FIF leerá todos los archivos y los dividirá en uno o más InputSplits.</a:t>
            </a: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8" name="Imagen 4" descr=""/>
          <p:cNvPicPr/>
          <p:nvPr/>
        </p:nvPicPr>
        <p:blipFill>
          <a:blip r:embed="rId1"/>
          <a:stretch/>
        </p:blipFill>
        <p:spPr>
          <a:xfrm>
            <a:off x="0" y="240120"/>
            <a:ext cx="9000720" cy="1076040"/>
          </a:xfrm>
          <a:prstGeom prst="rect">
            <a:avLst/>
          </a:prstGeom>
          <a:ln>
            <a:noFill/>
          </a:ln>
        </p:spPr>
      </p:pic>
      <p:sp>
        <p:nvSpPr>
          <p:cNvPr id="249" name="CustomShape 1"/>
          <p:cNvSpPr/>
          <p:nvPr/>
        </p:nvSpPr>
        <p:spPr>
          <a:xfrm>
            <a:off x="-433080" y="516600"/>
            <a:ext cx="377172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INPUTFORMAT (II)</a:t>
            </a:r>
            <a:endParaRPr b="0" lang="ca-ES" sz="2800" spc="-1" strike="noStrike">
              <a:latin typeface="Arial"/>
            </a:endParaRPr>
          </a:p>
        </p:txBody>
      </p:sp>
      <p:sp>
        <p:nvSpPr>
          <p:cNvPr id="250" name="CustomShape 2"/>
          <p:cNvSpPr/>
          <p:nvPr/>
        </p:nvSpPr>
        <p:spPr>
          <a:xfrm>
            <a:off x="141120" y="1316160"/>
            <a:ext cx="11923200" cy="1004760"/>
          </a:xfrm>
          <a:prstGeom prst="rect">
            <a:avLst/>
          </a:prstGeom>
          <a:noFill/>
          <a:ln>
            <a:noFill/>
          </a:ln>
        </p:spPr>
        <p:style>
          <a:lnRef idx="0"/>
          <a:fillRef idx="0"/>
          <a:effectRef idx="0"/>
          <a:fontRef idx="minor"/>
        </p:style>
        <p:txBody>
          <a:bodyPr lIns="90000" rIns="90000" tIns="45000" bIns="45000"/>
          <a:p>
            <a:pPr>
              <a:lnSpc>
                <a:spcPct val="150000"/>
              </a:lnSpc>
            </a:pPr>
            <a:endParaRPr b="0" lang="ca-ES" sz="1800" spc="-1" strike="noStrike">
              <a:latin typeface="Arial"/>
            </a:endParaRPr>
          </a:p>
          <a:p>
            <a:pPr>
              <a:lnSpc>
                <a:spcPct val="150000"/>
              </a:lnSpc>
            </a:pPr>
            <a:endParaRPr b="0" lang="ca-ES" sz="1800" spc="-1" strike="noStrike">
              <a:latin typeface="Arial"/>
            </a:endParaRPr>
          </a:p>
        </p:txBody>
      </p:sp>
      <p:sp>
        <p:nvSpPr>
          <p:cNvPr id="251" name="CustomShape 3"/>
          <p:cNvSpPr/>
          <p:nvPr/>
        </p:nvSpPr>
        <p:spPr>
          <a:xfrm>
            <a:off x="141120" y="1316160"/>
            <a:ext cx="11923200" cy="667332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Tipos: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TextInputFormat: Trata cada línea de cada archivo de entrada como un registro separado y no realiza ningún análisis. Útil para datos sin formato o registros basados en líneas.</a:t>
            </a:r>
            <a:endParaRPr b="0" lang="ca-ES" sz="2400" spc="-1" strike="noStrike">
              <a:latin typeface="Arial"/>
            </a:endParaRPr>
          </a:p>
          <a:p>
            <a:pPr lvl="2" marL="1257480" indent="-342720">
              <a:lnSpc>
                <a:spcPct val="150000"/>
              </a:lnSpc>
              <a:buClr>
                <a:srgbClr val="000000"/>
              </a:buClr>
              <a:buFont typeface="Arial"/>
              <a:buChar char="•"/>
            </a:pPr>
            <a:r>
              <a:rPr b="0" lang="ca-ES" sz="2400" spc="-1" strike="noStrike">
                <a:solidFill>
                  <a:srgbClr val="000000"/>
                </a:solidFill>
                <a:latin typeface="Calibri"/>
              </a:rPr>
              <a:t>Clave: es el desplazamiento de bytes del comienzo de la línea dentro del archivo, por lo que junto con el nombre del archivo lo hace único.</a:t>
            </a:r>
            <a:endParaRPr b="0" lang="ca-ES" sz="2400" spc="-1" strike="noStrike">
              <a:latin typeface="Arial"/>
            </a:endParaRPr>
          </a:p>
          <a:p>
            <a:pPr lvl="2" marL="1257480" indent="-342720">
              <a:lnSpc>
                <a:spcPct val="150000"/>
              </a:lnSpc>
              <a:buClr>
                <a:srgbClr val="000000"/>
              </a:buClr>
              <a:buFont typeface="Arial"/>
              <a:buChar char="•"/>
            </a:pPr>
            <a:r>
              <a:rPr b="0" lang="ca-ES" sz="2400" spc="-1" strike="noStrike">
                <a:solidFill>
                  <a:srgbClr val="000000"/>
                </a:solidFill>
                <a:latin typeface="Calibri"/>
              </a:rPr>
              <a:t>Valor: es el contenido de la línea.</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SequenceFileInputFormat: lee archivos de secuencia, binarios, proporcionando serialización/deserialización directa de varios tipos de datos, la clave valor están definidas por el usuario.</a:t>
            </a: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2" name="Imagen 4" descr=""/>
          <p:cNvPicPr/>
          <p:nvPr/>
        </p:nvPicPr>
        <p:blipFill>
          <a:blip r:embed="rId1"/>
          <a:stretch/>
        </p:blipFill>
        <p:spPr>
          <a:xfrm>
            <a:off x="0" y="240120"/>
            <a:ext cx="9000720" cy="1076040"/>
          </a:xfrm>
          <a:prstGeom prst="rect">
            <a:avLst/>
          </a:prstGeom>
          <a:ln>
            <a:noFill/>
          </a:ln>
        </p:spPr>
      </p:pic>
      <p:sp>
        <p:nvSpPr>
          <p:cNvPr id="253" name="CustomShape 1"/>
          <p:cNvSpPr/>
          <p:nvPr/>
        </p:nvSpPr>
        <p:spPr>
          <a:xfrm>
            <a:off x="-306720" y="516600"/>
            <a:ext cx="251748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INPUTSPLIT</a:t>
            </a:r>
            <a:endParaRPr b="0" lang="ca-ES" sz="2800" spc="-1" strike="noStrike">
              <a:latin typeface="Arial"/>
            </a:endParaRPr>
          </a:p>
        </p:txBody>
      </p:sp>
      <p:sp>
        <p:nvSpPr>
          <p:cNvPr id="254" name="CustomShape 2"/>
          <p:cNvSpPr/>
          <p:nvPr/>
        </p:nvSpPr>
        <p:spPr>
          <a:xfrm>
            <a:off x="141120" y="1316160"/>
            <a:ext cx="11923200" cy="1004760"/>
          </a:xfrm>
          <a:prstGeom prst="rect">
            <a:avLst/>
          </a:prstGeom>
          <a:noFill/>
          <a:ln>
            <a:noFill/>
          </a:ln>
        </p:spPr>
        <p:style>
          <a:lnRef idx="0"/>
          <a:fillRef idx="0"/>
          <a:effectRef idx="0"/>
          <a:fontRef idx="minor"/>
        </p:style>
        <p:txBody>
          <a:bodyPr lIns="90000" rIns="90000" tIns="45000" bIns="45000"/>
          <a:p>
            <a:pPr>
              <a:lnSpc>
                <a:spcPct val="150000"/>
              </a:lnSpc>
            </a:pPr>
            <a:endParaRPr b="0" lang="ca-ES" sz="1800" spc="-1" strike="noStrike">
              <a:latin typeface="Arial"/>
            </a:endParaRPr>
          </a:p>
          <a:p>
            <a:pPr>
              <a:lnSpc>
                <a:spcPct val="150000"/>
              </a:lnSpc>
            </a:pPr>
            <a:endParaRPr b="0" lang="ca-ES" sz="1800" spc="-1" strike="noStrike">
              <a:latin typeface="Arial"/>
            </a:endParaRPr>
          </a:p>
        </p:txBody>
      </p:sp>
      <p:sp>
        <p:nvSpPr>
          <p:cNvPr id="255" name="CustomShape 3"/>
          <p:cNvSpPr/>
          <p:nvPr/>
        </p:nvSpPr>
        <p:spPr>
          <a:xfrm>
            <a:off x="141120" y="1316160"/>
            <a:ext cx="11923200" cy="667332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Es la representación lógica de datos.</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Describe una unidad de trabajo que contiene una sola tarea map en un programa MR.</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Cada Split se divide a su vez en registros que no son más que &lt;K,V&gt;</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MR coloca los mapper lo más cerca de los splits posible.</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Los mapper son procesados en el orden del tamaños de los splits (greedy algorithm).</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El inputsplit no contiene el dato de entrada, es solo una referencia a dicho dato.</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Como usuarios no necesitamos tratar directamente con  inputsplit es el propio InputFormat el que lo gestiona.</a:t>
            </a:r>
            <a:endParaRPr b="0" lang="ca-ES" sz="2400" spc="-1" strike="noStrike">
              <a:latin typeface="Arial"/>
            </a:endParaRPr>
          </a:p>
          <a:p>
            <a:pPr>
              <a:lnSpc>
                <a:spcPct val="150000"/>
              </a:lnSpc>
            </a:pPr>
            <a:endParaRPr b="0" lang="ca-ES" sz="2400" spc="-1" strike="noStrike">
              <a:latin typeface="Arial"/>
            </a:endParaRPr>
          </a:p>
        </p:txBody>
      </p:sp>
    </p:spTree>
  </p:cSld>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6" name="Imagen 4" descr=""/>
          <p:cNvPicPr/>
          <p:nvPr/>
        </p:nvPicPr>
        <p:blipFill>
          <a:blip r:embed="rId1"/>
          <a:stretch/>
        </p:blipFill>
        <p:spPr>
          <a:xfrm>
            <a:off x="0" y="240120"/>
            <a:ext cx="9000720" cy="1076040"/>
          </a:xfrm>
          <a:prstGeom prst="rect">
            <a:avLst/>
          </a:prstGeom>
          <a:ln>
            <a:noFill/>
          </a:ln>
        </p:spPr>
      </p:pic>
      <p:sp>
        <p:nvSpPr>
          <p:cNvPr id="257" name="CustomShape 1"/>
          <p:cNvSpPr/>
          <p:nvPr/>
        </p:nvSpPr>
        <p:spPr>
          <a:xfrm>
            <a:off x="-408960" y="516600"/>
            <a:ext cx="342288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RECORDREADER</a:t>
            </a:r>
            <a:endParaRPr b="0" lang="ca-ES" sz="2800" spc="-1" strike="noStrike">
              <a:latin typeface="Arial"/>
            </a:endParaRPr>
          </a:p>
        </p:txBody>
      </p:sp>
      <p:sp>
        <p:nvSpPr>
          <p:cNvPr id="258" name="CustomShape 2"/>
          <p:cNvSpPr/>
          <p:nvPr/>
        </p:nvSpPr>
        <p:spPr>
          <a:xfrm>
            <a:off x="141120" y="1316160"/>
            <a:ext cx="11923200" cy="1004760"/>
          </a:xfrm>
          <a:prstGeom prst="rect">
            <a:avLst/>
          </a:prstGeom>
          <a:noFill/>
          <a:ln>
            <a:noFill/>
          </a:ln>
        </p:spPr>
        <p:style>
          <a:lnRef idx="0"/>
          <a:fillRef idx="0"/>
          <a:effectRef idx="0"/>
          <a:fontRef idx="minor"/>
        </p:style>
        <p:txBody>
          <a:bodyPr lIns="90000" rIns="90000" tIns="45000" bIns="45000"/>
          <a:p>
            <a:pPr>
              <a:lnSpc>
                <a:spcPct val="150000"/>
              </a:lnSpc>
            </a:pPr>
            <a:endParaRPr b="0" lang="ca-ES" sz="1800" spc="-1" strike="noStrike">
              <a:latin typeface="Arial"/>
            </a:endParaRPr>
          </a:p>
          <a:p>
            <a:pPr>
              <a:lnSpc>
                <a:spcPct val="150000"/>
              </a:lnSpc>
            </a:pPr>
            <a:endParaRPr b="0" lang="ca-ES" sz="1800" spc="-1" strike="noStrike">
              <a:latin typeface="Arial"/>
            </a:endParaRPr>
          </a:p>
        </p:txBody>
      </p:sp>
      <p:sp>
        <p:nvSpPr>
          <p:cNvPr id="259" name="CustomShape 3"/>
          <p:cNvSpPr/>
          <p:nvPr/>
        </p:nvSpPr>
        <p:spPr>
          <a:xfrm>
            <a:off x="141120" y="1316160"/>
            <a:ext cx="11923200" cy="283356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Es un iterador sobre registros</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Transforma los registros generados por InputSplit en pares claves-valor que luego pasa al mapper</a:t>
            </a:r>
            <a:endParaRPr b="0" lang="ca-ES" sz="2400" spc="-1" strike="noStrike">
              <a:latin typeface="Arial"/>
            </a:endParaRPr>
          </a:p>
          <a:p>
            <a:pPr>
              <a:lnSpc>
                <a:spcPct val="150000"/>
              </a:lnSpc>
            </a:pPr>
            <a:endParaRPr b="0" lang="ca-ES" sz="2400" spc="-1" strike="noStrike">
              <a:latin typeface="Arial"/>
            </a:endParaRPr>
          </a:p>
          <a:p>
            <a:pPr>
              <a:lnSpc>
                <a:spcPct val="150000"/>
              </a:lnSpc>
            </a:pPr>
            <a:endParaRPr b="0" lang="ca-ES" sz="2400" spc="-1" strike="noStrike">
              <a:latin typeface="Arial"/>
            </a:endParaRPr>
          </a:p>
        </p:txBody>
      </p:sp>
      <p:sp>
        <p:nvSpPr>
          <p:cNvPr id="260" name="CustomShape 4"/>
          <p:cNvSpPr/>
          <p:nvPr/>
        </p:nvSpPr>
        <p:spPr>
          <a:xfrm>
            <a:off x="1407960" y="3567240"/>
            <a:ext cx="1465560" cy="1461960"/>
          </a:xfrm>
          <a:prstGeom prst="rect">
            <a:avLst/>
          </a:prstGeom>
          <a:solidFill>
            <a:schemeClr val="accent1">
              <a:lumMod val="40000"/>
              <a:lumOff val="60000"/>
            </a:schemeClr>
          </a:solid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En </a:t>
            </a:r>
            <a:endParaRPr b="0" lang="ca-ES" sz="1800" spc="-1" strike="noStrike">
              <a:latin typeface="Arial"/>
            </a:endParaRPr>
          </a:p>
          <a:p>
            <a:pPr>
              <a:lnSpc>
                <a:spcPct val="100000"/>
              </a:lnSpc>
            </a:pPr>
            <a:r>
              <a:rPr b="0" lang="ca-ES" sz="1800" spc="-1" strike="noStrike">
                <a:solidFill>
                  <a:srgbClr val="000000"/>
                </a:solidFill>
                <a:latin typeface="Calibri"/>
              </a:rPr>
              <a:t>un</a:t>
            </a:r>
            <a:endParaRPr b="0" lang="ca-ES" sz="1800" spc="-1" strike="noStrike">
              <a:latin typeface="Arial"/>
            </a:endParaRPr>
          </a:p>
          <a:p>
            <a:pPr>
              <a:lnSpc>
                <a:spcPct val="100000"/>
              </a:lnSpc>
            </a:pPr>
            <a:r>
              <a:rPr b="0" lang="ca-ES" sz="1800" spc="-1" strike="noStrike">
                <a:solidFill>
                  <a:srgbClr val="000000"/>
                </a:solidFill>
                <a:latin typeface="Calibri"/>
              </a:rPr>
              <a:t>lugar</a:t>
            </a:r>
            <a:endParaRPr b="0" lang="ca-ES" sz="1800" spc="-1" strike="noStrike">
              <a:latin typeface="Arial"/>
            </a:endParaRPr>
          </a:p>
          <a:p>
            <a:pPr>
              <a:lnSpc>
                <a:spcPct val="100000"/>
              </a:lnSpc>
            </a:pPr>
            <a:r>
              <a:rPr b="0" lang="ca-ES" sz="1800" spc="-1" strike="noStrike">
                <a:solidFill>
                  <a:srgbClr val="000000"/>
                </a:solidFill>
                <a:latin typeface="Calibri"/>
              </a:rPr>
              <a:t>de</a:t>
            </a:r>
            <a:endParaRPr b="0" lang="ca-ES" sz="1800" spc="-1" strike="noStrike">
              <a:latin typeface="Arial"/>
            </a:endParaRPr>
          </a:p>
          <a:p>
            <a:pPr>
              <a:lnSpc>
                <a:spcPct val="100000"/>
              </a:lnSpc>
            </a:pPr>
            <a:r>
              <a:rPr b="0" lang="ca-ES" sz="1800" spc="-1" strike="noStrike">
                <a:solidFill>
                  <a:srgbClr val="000000"/>
                </a:solidFill>
                <a:latin typeface="Calibri"/>
              </a:rPr>
              <a:t>La</a:t>
            </a:r>
            <a:endParaRPr b="0" lang="ca-ES" sz="1800" spc="-1" strike="noStrike">
              <a:latin typeface="Arial"/>
            </a:endParaRPr>
          </a:p>
        </p:txBody>
      </p:sp>
      <p:sp>
        <p:nvSpPr>
          <p:cNvPr id="261" name="CustomShape 5"/>
          <p:cNvSpPr/>
          <p:nvPr/>
        </p:nvSpPr>
        <p:spPr>
          <a:xfrm>
            <a:off x="2873880" y="4011120"/>
            <a:ext cx="957600" cy="493200"/>
          </a:xfrm>
          <a:prstGeom prst="rightArrow">
            <a:avLst>
              <a:gd name="adj1" fmla="val 50000"/>
              <a:gd name="adj2" fmla="val 50000"/>
            </a:avLst>
          </a:prstGeom>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62" name="CustomShape 6"/>
          <p:cNvSpPr/>
          <p:nvPr/>
        </p:nvSpPr>
        <p:spPr>
          <a:xfrm>
            <a:off x="3831840" y="3876480"/>
            <a:ext cx="2518200" cy="730440"/>
          </a:xfrm>
          <a:prstGeom prst="roundRect">
            <a:avLst>
              <a:gd name="adj" fmla="val 16667"/>
            </a:avLst>
          </a:prstGeom>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63" name="CustomShape 7"/>
          <p:cNvSpPr/>
          <p:nvPr/>
        </p:nvSpPr>
        <p:spPr>
          <a:xfrm>
            <a:off x="4168800" y="4011120"/>
            <a:ext cx="2110680" cy="821160"/>
          </a:xfrm>
          <a:prstGeom prst="rect">
            <a:avLst/>
          </a:prstGeom>
          <a:noFill/>
          <a:ln>
            <a:noFill/>
          </a:ln>
        </p:spPr>
        <p:style>
          <a:lnRef idx="0"/>
          <a:fillRef idx="0"/>
          <a:effectRef idx="0"/>
          <a:fontRef idx="minor"/>
        </p:style>
        <p:txBody>
          <a:bodyPr lIns="90000" rIns="90000" tIns="45000" bIns="45000"/>
          <a:p>
            <a:pPr>
              <a:lnSpc>
                <a:spcPct val="100000"/>
              </a:lnSpc>
            </a:pPr>
            <a:r>
              <a:rPr b="1" lang="ca-ES" sz="2400" spc="-1" strike="noStrike">
                <a:solidFill>
                  <a:srgbClr val="000000"/>
                </a:solidFill>
                <a:latin typeface="Calibri"/>
              </a:rPr>
              <a:t>RecordReader</a:t>
            </a:r>
            <a:endParaRPr b="0" lang="ca-ES" sz="2400" spc="-1" strike="noStrike">
              <a:latin typeface="Arial"/>
            </a:endParaRPr>
          </a:p>
        </p:txBody>
      </p:sp>
      <p:sp>
        <p:nvSpPr>
          <p:cNvPr id="264" name="CustomShape 8"/>
          <p:cNvSpPr/>
          <p:nvPr/>
        </p:nvSpPr>
        <p:spPr>
          <a:xfrm>
            <a:off x="6359400" y="4011120"/>
            <a:ext cx="957600" cy="493200"/>
          </a:xfrm>
          <a:prstGeom prst="rightArrow">
            <a:avLst>
              <a:gd name="adj1" fmla="val 50000"/>
              <a:gd name="adj2" fmla="val 50000"/>
            </a:avLst>
          </a:prstGeom>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65" name="CustomShape 9"/>
          <p:cNvSpPr/>
          <p:nvPr/>
        </p:nvSpPr>
        <p:spPr>
          <a:xfrm>
            <a:off x="7308360" y="3416040"/>
            <a:ext cx="1465560" cy="2284200"/>
          </a:xfrm>
          <a:prstGeom prst="rect">
            <a:avLst/>
          </a:prstGeom>
          <a:solidFill>
            <a:schemeClr val="accent1">
              <a:lumMod val="40000"/>
              <a:lumOff val="60000"/>
            </a:schemeClr>
          </a:solidFill>
          <a:ln>
            <a:noFill/>
          </a:ln>
        </p:spPr>
        <p:style>
          <a:lnRef idx="0"/>
          <a:fillRef idx="0"/>
          <a:effectRef idx="0"/>
          <a:fontRef idx="minor"/>
        </p:style>
        <p:txBody>
          <a:bodyPr lIns="90000" rIns="90000" tIns="45000" bIns="45000"/>
          <a:p>
            <a:pPr>
              <a:lnSpc>
                <a:spcPct val="100000"/>
              </a:lnSpc>
            </a:pPr>
            <a:r>
              <a:rPr b="1" lang="ca-ES" sz="1800" spc="-1" strike="noStrike">
                <a:solidFill>
                  <a:srgbClr val="000000"/>
                </a:solidFill>
                <a:latin typeface="Calibri"/>
              </a:rPr>
              <a:t>Key </a:t>
            </a:r>
            <a:r>
              <a:rPr b="0" lang="ca-ES" sz="1800" spc="-1" strike="noStrike">
                <a:solidFill>
                  <a:srgbClr val="000000"/>
                </a:solidFill>
                <a:latin typeface="Calibri"/>
              </a:rPr>
              <a:t>    </a:t>
            </a:r>
            <a:r>
              <a:rPr b="1" lang="ca-ES" sz="1800" spc="-1" strike="noStrike">
                <a:solidFill>
                  <a:srgbClr val="000000"/>
                </a:solidFill>
                <a:latin typeface="Calibri"/>
              </a:rPr>
              <a:t>Value</a:t>
            </a:r>
            <a:endParaRPr b="0" lang="ca-ES" sz="1800" spc="-1" strike="noStrike">
              <a:latin typeface="Arial"/>
            </a:endParaRPr>
          </a:p>
          <a:p>
            <a:pPr>
              <a:lnSpc>
                <a:spcPct val="100000"/>
              </a:lnSpc>
            </a:pPr>
            <a:r>
              <a:rPr b="0" lang="ca-ES" sz="1800" spc="-1" strike="noStrike">
                <a:solidFill>
                  <a:srgbClr val="000000"/>
                </a:solidFill>
                <a:latin typeface="Calibri"/>
              </a:rPr>
              <a:t>1         En </a:t>
            </a:r>
            <a:endParaRPr b="0" lang="ca-ES" sz="1800" spc="-1" strike="noStrike">
              <a:latin typeface="Arial"/>
            </a:endParaRPr>
          </a:p>
          <a:p>
            <a:pPr>
              <a:lnSpc>
                <a:spcPct val="100000"/>
              </a:lnSpc>
            </a:pPr>
            <a:r>
              <a:rPr b="0" lang="ca-ES" sz="1800" spc="-1" strike="noStrike">
                <a:solidFill>
                  <a:srgbClr val="000000"/>
                </a:solidFill>
                <a:latin typeface="Calibri"/>
              </a:rPr>
              <a:t>3         un</a:t>
            </a:r>
            <a:endParaRPr b="0" lang="ca-ES" sz="1800" spc="-1" strike="noStrike">
              <a:latin typeface="Arial"/>
            </a:endParaRPr>
          </a:p>
          <a:p>
            <a:pPr>
              <a:lnSpc>
                <a:spcPct val="100000"/>
              </a:lnSpc>
            </a:pPr>
            <a:r>
              <a:rPr b="0" lang="ca-ES" sz="1800" spc="-1" strike="noStrike">
                <a:solidFill>
                  <a:srgbClr val="000000"/>
                </a:solidFill>
                <a:latin typeface="Calibri"/>
              </a:rPr>
              <a:t>12       lugar</a:t>
            </a:r>
            <a:endParaRPr b="0" lang="ca-ES" sz="1800" spc="-1" strike="noStrike">
              <a:latin typeface="Arial"/>
            </a:endParaRPr>
          </a:p>
          <a:p>
            <a:pPr>
              <a:lnSpc>
                <a:spcPct val="100000"/>
              </a:lnSpc>
            </a:pPr>
            <a:r>
              <a:rPr b="0" lang="ca-ES" sz="1800" spc="-1" strike="noStrike">
                <a:solidFill>
                  <a:srgbClr val="000000"/>
                </a:solidFill>
                <a:latin typeface="Calibri"/>
              </a:rPr>
              <a:t>50       de</a:t>
            </a:r>
            <a:endParaRPr b="0" lang="ca-ES" sz="1800" spc="-1" strike="noStrike">
              <a:latin typeface="Arial"/>
            </a:endParaRPr>
          </a:p>
          <a:p>
            <a:pPr>
              <a:lnSpc>
                <a:spcPct val="100000"/>
              </a:lnSpc>
            </a:pPr>
            <a:r>
              <a:rPr b="0" lang="ca-ES" sz="1800" spc="-1" strike="noStrike">
                <a:solidFill>
                  <a:srgbClr val="000000"/>
                </a:solidFill>
                <a:latin typeface="Calibri"/>
              </a:rPr>
              <a:t>70       La</a:t>
            </a:r>
            <a:endParaRPr b="0" lang="ca-ES" sz="1800" spc="-1" strike="noStrike">
              <a:latin typeface="Arial"/>
            </a:endParaRPr>
          </a:p>
        </p:txBody>
      </p:sp>
      <p:sp>
        <p:nvSpPr>
          <p:cNvPr id="266" name="CustomShape 10"/>
          <p:cNvSpPr/>
          <p:nvPr/>
        </p:nvSpPr>
        <p:spPr>
          <a:xfrm>
            <a:off x="8774280" y="3973320"/>
            <a:ext cx="957600" cy="493200"/>
          </a:xfrm>
          <a:prstGeom prst="rightArrow">
            <a:avLst>
              <a:gd name="adj1" fmla="val 50000"/>
              <a:gd name="adj2" fmla="val 50000"/>
            </a:avLst>
          </a:prstGeom>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67" name="CustomShape 11"/>
          <p:cNvSpPr/>
          <p:nvPr/>
        </p:nvSpPr>
        <p:spPr>
          <a:xfrm>
            <a:off x="9743760" y="3826440"/>
            <a:ext cx="1562400" cy="730440"/>
          </a:xfrm>
          <a:prstGeom prst="roundRect">
            <a:avLst>
              <a:gd name="adj" fmla="val 16667"/>
            </a:avLst>
          </a:prstGeom>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268" name="CustomShape 12"/>
          <p:cNvSpPr/>
          <p:nvPr/>
        </p:nvSpPr>
        <p:spPr>
          <a:xfrm>
            <a:off x="9950040" y="3960720"/>
            <a:ext cx="1225440" cy="821160"/>
          </a:xfrm>
          <a:prstGeom prst="rect">
            <a:avLst/>
          </a:prstGeom>
          <a:noFill/>
          <a:ln>
            <a:noFill/>
          </a:ln>
        </p:spPr>
        <p:style>
          <a:lnRef idx="0"/>
          <a:fillRef idx="0"/>
          <a:effectRef idx="0"/>
          <a:fontRef idx="minor"/>
        </p:style>
        <p:txBody>
          <a:bodyPr lIns="90000" rIns="90000" tIns="45000" bIns="45000"/>
          <a:p>
            <a:pPr>
              <a:lnSpc>
                <a:spcPct val="100000"/>
              </a:lnSpc>
            </a:pPr>
            <a:r>
              <a:rPr b="1" lang="ca-ES" sz="2400" spc="-1" strike="noStrike">
                <a:solidFill>
                  <a:srgbClr val="000000"/>
                </a:solidFill>
                <a:latin typeface="Calibri"/>
              </a:rPr>
              <a:t>Mapper</a:t>
            </a:r>
            <a:endParaRPr b="0" lang="ca-ES" sz="2400" spc="-1" strike="noStrike">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5" name="Group 1"/>
          <p:cNvGrpSpPr/>
          <p:nvPr/>
        </p:nvGrpSpPr>
        <p:grpSpPr>
          <a:xfrm>
            <a:off x="-810360" y="240120"/>
            <a:ext cx="9811080" cy="1076040"/>
            <a:chOff x="-810360" y="240120"/>
            <a:chExt cx="9811080" cy="1076040"/>
          </a:xfrm>
        </p:grpSpPr>
        <p:pic>
          <p:nvPicPr>
            <p:cNvPr id="86" name="Imagen 4" descr=""/>
            <p:cNvPicPr/>
            <p:nvPr/>
          </p:nvPicPr>
          <p:blipFill>
            <a:blip r:embed="rId1"/>
            <a:stretch/>
          </p:blipFill>
          <p:spPr>
            <a:xfrm>
              <a:off x="0" y="240120"/>
              <a:ext cx="9000720" cy="1076040"/>
            </a:xfrm>
            <a:prstGeom prst="rect">
              <a:avLst/>
            </a:prstGeom>
            <a:ln>
              <a:noFill/>
            </a:ln>
          </p:spPr>
        </p:pic>
        <p:sp>
          <p:nvSpPr>
            <p:cNvPr id="87" name="CustomShape 2"/>
            <p:cNvSpPr/>
            <p:nvPr/>
          </p:nvSpPr>
          <p:spPr>
            <a:xfrm>
              <a:off x="-810360" y="516600"/>
              <a:ext cx="6967440" cy="51696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ca-ES" sz="2800" spc="-1" strike="noStrike">
                  <a:solidFill>
                    <a:srgbClr val="ffffff"/>
                  </a:solidFill>
                  <a:latin typeface="Calibri"/>
                </a:rPr>
                <a:t>¿QUÉ VEREMOS EN ESTA UNIDAD?</a:t>
              </a:r>
              <a:endParaRPr b="0" lang="ca-ES" sz="2800" spc="-1" strike="noStrike">
                <a:latin typeface="Arial"/>
              </a:endParaRPr>
            </a:p>
          </p:txBody>
        </p:sp>
      </p:grpSp>
      <p:sp>
        <p:nvSpPr>
          <p:cNvPr id="88" name="CustomShape 3"/>
          <p:cNvSpPr/>
          <p:nvPr/>
        </p:nvSpPr>
        <p:spPr>
          <a:xfrm>
            <a:off x="344520" y="1593000"/>
            <a:ext cx="3944160" cy="6125400"/>
          </a:xfrm>
          <a:prstGeom prst="rect">
            <a:avLst/>
          </a:prstGeom>
          <a:noFill/>
          <a:ln>
            <a:noFill/>
          </a:ln>
        </p:spPr>
        <p:style>
          <a:lnRef idx="0"/>
          <a:fillRef idx="0"/>
          <a:effectRef idx="0"/>
          <a:fontRef idx="minor"/>
        </p:style>
        <p:txBody>
          <a:bodyPr wrap="none" lIns="90000" rIns="90000" tIns="45000" bIns="45000"/>
          <a:p>
            <a:pPr marL="343080" indent="-342720">
              <a:lnSpc>
                <a:spcPct val="100000"/>
              </a:lnSpc>
              <a:buClr>
                <a:srgbClr val="000000"/>
              </a:buClr>
              <a:buFont typeface="StarSymbol"/>
              <a:buAutoNum type="arabicPeriod"/>
            </a:pPr>
            <a:r>
              <a:rPr b="0" lang="ca-ES" sz="1800" spc="-1" strike="noStrike">
                <a:solidFill>
                  <a:srgbClr val="000000"/>
                </a:solidFill>
                <a:latin typeface="Calibri"/>
              </a:rPr>
              <a:t>¿QUÉ ES MAPREDUCE?</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FASE MAP</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FASE SHUFFLE &amp; SORT</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FASE REDUCE</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LIMITACIONES</a:t>
            </a:r>
            <a:endParaRPr b="0" lang="ca-ES" sz="1800" spc="-1" strike="noStrike">
              <a:latin typeface="Arial"/>
            </a:endParaRPr>
          </a:p>
          <a:p>
            <a:pPr marL="343080" indent="-342720">
              <a:lnSpc>
                <a:spcPct val="100000"/>
              </a:lnSpc>
              <a:buClr>
                <a:srgbClr val="000000"/>
              </a:buClr>
              <a:buFont typeface="StarSymbol"/>
              <a:buAutoNum type="arabicPeriod"/>
            </a:pPr>
            <a:r>
              <a:rPr b="0" lang="ca-ES" sz="1800" spc="-1" strike="noStrike">
                <a:solidFill>
                  <a:srgbClr val="000000"/>
                </a:solidFill>
                <a:latin typeface="Calibri"/>
              </a:rPr>
              <a:t>FLUJO DE DATOS MAPREDUCE</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INPUTFORMAT</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INPUTSPLIT</a:t>
            </a:r>
            <a:endParaRPr b="0" lang="ca-ES" sz="1800" spc="-1" strike="noStrike">
              <a:latin typeface="Arial"/>
            </a:endParaRPr>
          </a:p>
          <a:p>
            <a:pPr lvl="1" marL="800280" indent="-342720">
              <a:lnSpc>
                <a:spcPct val="100000"/>
              </a:lnSpc>
              <a:buClr>
                <a:srgbClr val="000000"/>
              </a:buClr>
              <a:buFont typeface="StarSymbol"/>
              <a:buAutoNum type="arabicPeriod"/>
            </a:pPr>
            <a:r>
              <a:rPr b="0" lang="ca-ES" sz="1800" spc="-1" strike="noStrike">
                <a:solidFill>
                  <a:srgbClr val="000000"/>
                </a:solidFill>
                <a:latin typeface="Calibri"/>
              </a:rPr>
              <a:t>RECORDREADER</a:t>
            </a: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marL="457200">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9" name="Group 1"/>
          <p:cNvGrpSpPr/>
          <p:nvPr/>
        </p:nvGrpSpPr>
        <p:grpSpPr>
          <a:xfrm>
            <a:off x="-528120" y="240120"/>
            <a:ext cx="9528840" cy="1076040"/>
            <a:chOff x="-528120" y="240120"/>
            <a:chExt cx="9528840" cy="1076040"/>
          </a:xfrm>
        </p:grpSpPr>
        <p:pic>
          <p:nvPicPr>
            <p:cNvPr id="90" name="Imagen 4" descr=""/>
            <p:cNvPicPr/>
            <p:nvPr/>
          </p:nvPicPr>
          <p:blipFill>
            <a:blip r:embed="rId1"/>
            <a:stretch/>
          </p:blipFill>
          <p:spPr>
            <a:xfrm>
              <a:off x="0" y="240120"/>
              <a:ext cx="9000720" cy="1076040"/>
            </a:xfrm>
            <a:prstGeom prst="rect">
              <a:avLst/>
            </a:prstGeom>
            <a:ln>
              <a:noFill/>
            </a:ln>
          </p:spPr>
        </p:pic>
        <p:sp>
          <p:nvSpPr>
            <p:cNvPr id="91" name="CustomShape 2"/>
            <p:cNvSpPr/>
            <p:nvPr/>
          </p:nvSpPr>
          <p:spPr>
            <a:xfrm>
              <a:off x="-528120" y="516600"/>
              <a:ext cx="465732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¿QUÉ ES MAPREDUCE?</a:t>
              </a:r>
              <a:endParaRPr b="0" lang="ca-ES" sz="2800" spc="-1" strike="noStrike">
                <a:latin typeface="Arial"/>
              </a:endParaRPr>
            </a:p>
          </p:txBody>
        </p:sp>
      </p:grpSp>
      <p:sp>
        <p:nvSpPr>
          <p:cNvPr id="92" name="CustomShape 3"/>
          <p:cNvSpPr/>
          <p:nvPr/>
        </p:nvSpPr>
        <p:spPr>
          <a:xfrm>
            <a:off x="1050840" y="1593000"/>
            <a:ext cx="181080" cy="1461960"/>
          </a:xfrm>
          <a:prstGeom prst="rect">
            <a:avLst/>
          </a:prstGeom>
          <a:noFill/>
          <a:ln>
            <a:noFill/>
          </a:ln>
        </p:spPr>
        <p:style>
          <a:lnRef idx="0"/>
          <a:fillRef idx="0"/>
          <a:effectRef idx="0"/>
          <a:fontRef idx="minor"/>
        </p:style>
        <p:txBody>
          <a:bodyPr wrap="none" lIns="90000" rIns="90000" tIns="45000" bIns="45000"/>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a:p>
            <a:pPr>
              <a:lnSpc>
                <a:spcPct val="100000"/>
              </a:lnSpc>
            </a:pPr>
            <a:endParaRPr b="0" lang="ca-ES" sz="1800" spc="-1" strike="noStrike">
              <a:latin typeface="Arial"/>
            </a:endParaRPr>
          </a:p>
        </p:txBody>
      </p:sp>
      <p:sp>
        <p:nvSpPr>
          <p:cNvPr id="93" name="CustomShape 4"/>
          <p:cNvSpPr/>
          <p:nvPr/>
        </p:nvSpPr>
        <p:spPr>
          <a:xfrm>
            <a:off x="0" y="1593000"/>
            <a:ext cx="10937880" cy="821880"/>
          </a:xfrm>
          <a:prstGeom prst="rect">
            <a:avLst/>
          </a:prstGeom>
          <a:noFill/>
          <a:ln>
            <a:noFill/>
          </a:ln>
        </p:spPr>
        <p:style>
          <a:lnRef idx="0"/>
          <a:fillRef idx="0"/>
          <a:effectRef idx="0"/>
          <a:fontRef idx="minor"/>
        </p:style>
        <p:txBody>
          <a:bodyPr lIns="90000" rIns="90000" tIns="45000" bIns="45000"/>
          <a:p>
            <a:pPr marL="343080" indent="-342720">
              <a:lnSpc>
                <a:spcPct val="100000"/>
              </a:lnSpc>
              <a:buClr>
                <a:srgbClr val="000000"/>
              </a:buClr>
              <a:buFont typeface="Arial"/>
              <a:buChar char="•"/>
            </a:pPr>
            <a:r>
              <a:rPr b="0" lang="ca-ES" sz="2400" spc="-1" strike="noStrike">
                <a:solidFill>
                  <a:srgbClr val="000000"/>
                </a:solidFill>
                <a:latin typeface="Calibri"/>
              </a:rPr>
              <a:t>Los tecnologías tradicionales se enfocaban en traer los datos desde los sistemas de almacenamiento a los sistemas de procesamiento.</a:t>
            </a:r>
            <a:endParaRPr b="0" lang="ca-ES" sz="2400" spc="-1" strike="noStrike">
              <a:latin typeface="Arial"/>
            </a:endParaRPr>
          </a:p>
        </p:txBody>
      </p:sp>
      <p:pic>
        <p:nvPicPr>
          <p:cNvPr id="94" name="Imagen 8" descr=""/>
          <p:cNvPicPr/>
          <p:nvPr/>
        </p:nvPicPr>
        <p:blipFill>
          <a:blip r:embed="rId2"/>
          <a:stretch/>
        </p:blipFill>
        <p:spPr>
          <a:xfrm>
            <a:off x="2914920" y="2423880"/>
            <a:ext cx="1913400" cy="1712520"/>
          </a:xfrm>
          <a:prstGeom prst="rect">
            <a:avLst/>
          </a:prstGeom>
          <a:ln>
            <a:noFill/>
          </a:ln>
        </p:spPr>
      </p:pic>
      <p:pic>
        <p:nvPicPr>
          <p:cNvPr id="95" name="Imagen 9" descr=""/>
          <p:cNvPicPr/>
          <p:nvPr/>
        </p:nvPicPr>
        <p:blipFill>
          <a:blip r:embed="rId3"/>
          <a:stretch/>
        </p:blipFill>
        <p:spPr>
          <a:xfrm>
            <a:off x="2754000" y="4689720"/>
            <a:ext cx="2074320" cy="1851480"/>
          </a:xfrm>
          <a:prstGeom prst="rect">
            <a:avLst/>
          </a:prstGeom>
          <a:ln>
            <a:noFill/>
          </a:ln>
        </p:spPr>
      </p:pic>
      <p:sp>
        <p:nvSpPr>
          <p:cNvPr id="96" name="CustomShape 5"/>
          <p:cNvSpPr/>
          <p:nvPr/>
        </p:nvSpPr>
        <p:spPr>
          <a:xfrm>
            <a:off x="893160" y="3126600"/>
            <a:ext cx="219744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Sistemas tradicionales</a:t>
            </a:r>
            <a:endParaRPr b="0" lang="ca-ES" sz="1400" spc="-1" strike="noStrike">
              <a:latin typeface="Arial"/>
            </a:endParaRPr>
          </a:p>
        </p:txBody>
      </p:sp>
      <p:sp>
        <p:nvSpPr>
          <p:cNvPr id="97" name="CustomShape 6"/>
          <p:cNvSpPr/>
          <p:nvPr/>
        </p:nvSpPr>
        <p:spPr>
          <a:xfrm>
            <a:off x="1938960" y="5461920"/>
            <a:ext cx="86832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Hadoop</a:t>
            </a:r>
            <a:endParaRPr b="0" lang="ca-ES" sz="1400" spc="-1" strike="noStrike">
              <a:latin typeface="Arial"/>
            </a:endParaRPr>
          </a:p>
        </p:txBody>
      </p:sp>
      <p:sp>
        <p:nvSpPr>
          <p:cNvPr id="98" name="CustomShape 7"/>
          <p:cNvSpPr/>
          <p:nvPr/>
        </p:nvSpPr>
        <p:spPr>
          <a:xfrm>
            <a:off x="360" y="4019760"/>
            <a:ext cx="9961920" cy="821880"/>
          </a:xfrm>
          <a:prstGeom prst="rect">
            <a:avLst/>
          </a:prstGeom>
          <a:noFill/>
          <a:ln>
            <a:noFill/>
          </a:ln>
        </p:spPr>
        <p:style>
          <a:lnRef idx="0"/>
          <a:fillRef idx="0"/>
          <a:effectRef idx="0"/>
          <a:fontRef idx="minor"/>
        </p:style>
        <p:txBody>
          <a:bodyPr lIns="90000" rIns="90000" tIns="45000" bIns="45000"/>
          <a:p>
            <a:pPr marL="343080" indent="-342720">
              <a:lnSpc>
                <a:spcPct val="100000"/>
              </a:lnSpc>
              <a:buClr>
                <a:srgbClr val="000000"/>
              </a:buClr>
              <a:buFont typeface="Arial"/>
              <a:buChar char="•"/>
            </a:pPr>
            <a:r>
              <a:rPr b="0" lang="ca-ES" sz="2400" spc="-1" strike="noStrike">
                <a:solidFill>
                  <a:srgbClr val="000000"/>
                </a:solidFill>
                <a:latin typeface="Calibri"/>
              </a:rPr>
              <a:t>En Hadoop, se lleva el procesamiento al lugar donde están almacenados los datos.</a:t>
            </a:r>
            <a:endParaRPr b="0" lang="ca-ES" sz="24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9" name="Imagen 4" descr=""/>
          <p:cNvPicPr/>
          <p:nvPr/>
        </p:nvPicPr>
        <p:blipFill>
          <a:blip r:embed="rId1"/>
          <a:stretch/>
        </p:blipFill>
        <p:spPr>
          <a:xfrm>
            <a:off x="0" y="240120"/>
            <a:ext cx="9000720" cy="1076040"/>
          </a:xfrm>
          <a:prstGeom prst="rect">
            <a:avLst/>
          </a:prstGeom>
          <a:ln>
            <a:noFill/>
          </a:ln>
        </p:spPr>
      </p:pic>
      <p:sp>
        <p:nvSpPr>
          <p:cNvPr id="100" name="CustomShape 1"/>
          <p:cNvSpPr/>
          <p:nvPr/>
        </p:nvSpPr>
        <p:spPr>
          <a:xfrm>
            <a:off x="18360" y="1319760"/>
            <a:ext cx="12036960" cy="557604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MapReduce es un modelo de programación paralela distribuida enfocado a grandes conjuntos de datos. </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Automatiza la paralelización de las ejecuciones así como la distribución de las tareas entre los nodos.</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Se caracteriza por dividirse en dos fases o pasos diferenciados: Map y Reduce.</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Estos dos procesos se asocian a una tarea en concreto y se ejecutan de manera distribuida entre los diferentes nodos de procesamiento (slaves)</a:t>
            </a:r>
            <a:endParaRPr b="0" lang="ca-ES" sz="2400" spc="-1" strike="noStrike">
              <a:latin typeface="Arial"/>
            </a:endParaRPr>
          </a:p>
          <a:p>
            <a:pPr marL="343080" indent="-342720">
              <a:lnSpc>
                <a:spcPct val="150000"/>
              </a:lnSpc>
              <a:buClr>
                <a:srgbClr val="000000"/>
              </a:buClr>
              <a:buFont typeface="Arial"/>
              <a:buChar char="•"/>
            </a:pPr>
            <a:r>
              <a:rPr b="0" lang="ca-ES" sz="2400" spc="-1" strike="noStrike">
                <a:solidFill>
                  <a:srgbClr val="000000"/>
                </a:solidFill>
                <a:latin typeface="Calibri"/>
              </a:rPr>
              <a:t>El proceso Job Tracker es el encargado de gestionar la ejecución así como de aceptar nuevos trabajos.</a:t>
            </a:r>
            <a:endParaRPr b="0" lang="ca-ES" sz="2400" spc="-1" strike="noStrike">
              <a:latin typeface="Arial"/>
            </a:endParaRPr>
          </a:p>
        </p:txBody>
      </p:sp>
      <p:sp>
        <p:nvSpPr>
          <p:cNvPr id="101" name="CustomShape 2"/>
          <p:cNvSpPr/>
          <p:nvPr/>
        </p:nvSpPr>
        <p:spPr>
          <a:xfrm>
            <a:off x="-528120" y="516600"/>
            <a:ext cx="465732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¿QUÉ ES MAPREDUCE?</a:t>
            </a:r>
            <a:endParaRPr b="0" lang="ca-ES" sz="2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2" name="Imagen 4" descr=""/>
          <p:cNvPicPr/>
          <p:nvPr/>
        </p:nvPicPr>
        <p:blipFill>
          <a:blip r:embed="rId1"/>
          <a:stretch/>
        </p:blipFill>
        <p:spPr>
          <a:xfrm>
            <a:off x="0" y="240120"/>
            <a:ext cx="9000720" cy="1076040"/>
          </a:xfrm>
          <a:prstGeom prst="rect">
            <a:avLst/>
          </a:prstGeom>
          <a:ln>
            <a:noFill/>
          </a:ln>
        </p:spPr>
      </p:pic>
      <p:sp>
        <p:nvSpPr>
          <p:cNvPr id="103" name="CustomShape 1"/>
          <p:cNvSpPr/>
          <p:nvPr/>
        </p:nvSpPr>
        <p:spPr>
          <a:xfrm>
            <a:off x="18360" y="1319760"/>
            <a:ext cx="12036960" cy="722196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MAP</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Se ejecuta en subtareas llamadas mappers.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Trabaja con un único bloque de un fichero HDFS.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El número de mappers es independiente del número de nodos del clúster</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Son los responsables de generar pares clave-valor, agrupando, ordenando o transformando los datos originales.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Los pares de datos intermedios no se almacenan en HDFS.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Se ejecuta siempre en el nodo que almacena el bloque.</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Minimiza el tráfico sobre la red.</a:t>
            </a:r>
            <a:endParaRPr b="0" lang="ca-ES" sz="2400" spc="-1" strike="noStrike">
              <a:latin typeface="Arial"/>
            </a:endParaRPr>
          </a:p>
          <a:p>
            <a:pPr marL="457200">
              <a:lnSpc>
                <a:spcPct val="150000"/>
              </a:lnSpc>
            </a:pPr>
            <a:endParaRPr b="0" lang="ca-ES" sz="2400" spc="-1" strike="noStrike">
              <a:latin typeface="Arial"/>
            </a:endParaRPr>
          </a:p>
          <a:p>
            <a:pPr marL="457200">
              <a:lnSpc>
                <a:spcPct val="150000"/>
              </a:lnSpc>
            </a:pPr>
            <a:endParaRPr b="0" lang="ca-ES" sz="2400" spc="-1" strike="noStrike">
              <a:latin typeface="Arial"/>
            </a:endParaRPr>
          </a:p>
          <a:p>
            <a:pPr marL="457200">
              <a:lnSpc>
                <a:spcPct val="150000"/>
              </a:lnSpc>
            </a:pPr>
            <a:endParaRPr b="0" lang="ca-ES" sz="2400" spc="-1" strike="noStrike">
              <a:latin typeface="Arial"/>
            </a:endParaRPr>
          </a:p>
          <a:p>
            <a:pPr>
              <a:lnSpc>
                <a:spcPct val="150000"/>
              </a:lnSpc>
            </a:pPr>
            <a:endParaRPr b="0" lang="ca-ES" sz="2400" spc="-1" strike="noStrike">
              <a:latin typeface="Arial"/>
            </a:endParaRPr>
          </a:p>
        </p:txBody>
      </p:sp>
      <p:sp>
        <p:nvSpPr>
          <p:cNvPr id="104" name="CustomShape 2"/>
          <p:cNvSpPr/>
          <p:nvPr/>
        </p:nvSpPr>
        <p:spPr>
          <a:xfrm>
            <a:off x="-235440" y="516600"/>
            <a:ext cx="216540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MAP</a:t>
            </a:r>
            <a:endParaRPr b="0" lang="ca-ES" sz="2800" spc="-1" strike="noStrike">
              <a:latin typeface="Arial"/>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Imagen 4" descr=""/>
          <p:cNvPicPr/>
          <p:nvPr/>
        </p:nvPicPr>
        <p:blipFill>
          <a:blip r:embed="rId1"/>
          <a:stretch/>
        </p:blipFill>
        <p:spPr>
          <a:xfrm>
            <a:off x="0" y="240120"/>
            <a:ext cx="9000720" cy="1076040"/>
          </a:xfrm>
          <a:prstGeom prst="rect">
            <a:avLst/>
          </a:prstGeom>
          <a:ln>
            <a:noFill/>
          </a:ln>
        </p:spPr>
      </p:pic>
      <p:sp>
        <p:nvSpPr>
          <p:cNvPr id="106" name="CustomShape 1"/>
          <p:cNvSpPr/>
          <p:nvPr/>
        </p:nvSpPr>
        <p:spPr>
          <a:xfrm>
            <a:off x="-235440" y="516600"/>
            <a:ext cx="216540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MAP</a:t>
            </a:r>
            <a:endParaRPr b="0" lang="ca-ES" sz="2800" spc="-1" strike="noStrike">
              <a:latin typeface="Arial"/>
            </a:endParaRPr>
          </a:p>
        </p:txBody>
      </p:sp>
      <p:sp>
        <p:nvSpPr>
          <p:cNvPr id="107" name="CustomShape 2"/>
          <p:cNvSpPr/>
          <p:nvPr/>
        </p:nvSpPr>
        <p:spPr>
          <a:xfrm>
            <a:off x="695880" y="1487520"/>
            <a:ext cx="2142360" cy="5035680"/>
          </a:xfrm>
          <a:prstGeom prst="rect">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08" name="CustomShape 3"/>
          <p:cNvSpPr/>
          <p:nvPr/>
        </p:nvSpPr>
        <p:spPr>
          <a:xfrm>
            <a:off x="847440" y="1593000"/>
            <a:ext cx="1895400" cy="1259280"/>
          </a:xfrm>
          <a:prstGeom prst="can">
            <a:avLst>
              <a:gd name="adj" fmla="val 25000"/>
            </a:avLst>
          </a:prstGeom>
          <a:ln/>
        </p:spPr>
        <p:style>
          <a:lnRef idx="2">
            <a:schemeClr val="accent1">
              <a:shade val="50000"/>
            </a:schemeClr>
          </a:lnRef>
          <a:fillRef idx="1">
            <a:schemeClr val="accent1"/>
          </a:fillRef>
          <a:effectRef idx="0">
            <a:schemeClr val="accent1"/>
          </a:effectRef>
          <a:fontRef idx="minor"/>
        </p:style>
      </p:sp>
      <p:sp>
        <p:nvSpPr>
          <p:cNvPr id="109" name="CustomShape 4"/>
          <p:cNvSpPr/>
          <p:nvPr/>
        </p:nvSpPr>
        <p:spPr>
          <a:xfrm>
            <a:off x="847440" y="2957760"/>
            <a:ext cx="1895400" cy="1259280"/>
          </a:xfrm>
          <a:prstGeom prst="can">
            <a:avLst>
              <a:gd name="adj" fmla="val 25000"/>
            </a:avLst>
          </a:prstGeom>
          <a:ln/>
        </p:spPr>
        <p:style>
          <a:lnRef idx="2">
            <a:schemeClr val="accent1">
              <a:shade val="50000"/>
            </a:schemeClr>
          </a:lnRef>
          <a:fillRef idx="1">
            <a:schemeClr val="accent1"/>
          </a:fillRef>
          <a:effectRef idx="0">
            <a:schemeClr val="accent1"/>
          </a:effectRef>
          <a:fontRef idx="minor"/>
        </p:style>
      </p:sp>
      <p:sp>
        <p:nvSpPr>
          <p:cNvPr id="110" name="CustomShape 5"/>
          <p:cNvSpPr/>
          <p:nvPr/>
        </p:nvSpPr>
        <p:spPr>
          <a:xfrm>
            <a:off x="847440" y="4322520"/>
            <a:ext cx="1895400" cy="1259280"/>
          </a:xfrm>
          <a:prstGeom prst="can">
            <a:avLst>
              <a:gd name="adj" fmla="val 25000"/>
            </a:avLst>
          </a:prstGeom>
          <a:ln/>
        </p:spPr>
        <p:style>
          <a:lnRef idx="2">
            <a:schemeClr val="accent1">
              <a:shade val="50000"/>
            </a:schemeClr>
          </a:lnRef>
          <a:fillRef idx="1">
            <a:schemeClr val="accent1"/>
          </a:fillRef>
          <a:effectRef idx="0">
            <a:schemeClr val="accent1"/>
          </a:effectRef>
          <a:fontRef idx="minor"/>
        </p:style>
      </p:sp>
      <p:sp>
        <p:nvSpPr>
          <p:cNvPr id="111" name="CustomShape 6"/>
          <p:cNvSpPr/>
          <p:nvPr/>
        </p:nvSpPr>
        <p:spPr>
          <a:xfrm>
            <a:off x="1323720" y="5791320"/>
            <a:ext cx="1221840" cy="94284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HDFS</a:t>
            </a:r>
            <a:endParaRPr b="0" lang="ca-ES" sz="2800" spc="-1" strike="noStrike">
              <a:latin typeface="Arial"/>
            </a:endParaRPr>
          </a:p>
        </p:txBody>
      </p:sp>
      <p:sp>
        <p:nvSpPr>
          <p:cNvPr id="112" name="CustomShape 7"/>
          <p:cNvSpPr/>
          <p:nvPr/>
        </p:nvSpPr>
        <p:spPr>
          <a:xfrm>
            <a:off x="1235520" y="1593000"/>
            <a:ext cx="1227960" cy="638280"/>
          </a:xfrm>
          <a:prstGeom prst="rect">
            <a:avLst/>
          </a:prstGeom>
          <a:noFill/>
          <a:ln>
            <a:noFill/>
          </a:ln>
        </p:spPr>
        <p:style>
          <a:lnRef idx="0"/>
          <a:fillRef idx="0"/>
          <a:effectRef idx="0"/>
          <a:fontRef idx="minor"/>
        </p:style>
        <p:txBody>
          <a:bodyPr lIns="90000" rIns="90000" tIns="45000" bIns="45000"/>
          <a:p>
            <a:pPr>
              <a:lnSpc>
                <a:spcPct val="100000"/>
              </a:lnSpc>
            </a:pPr>
            <a:r>
              <a:rPr b="1" lang="ca-ES" sz="1800" spc="-1" strike="noStrike">
                <a:solidFill>
                  <a:srgbClr val="000000"/>
                </a:solidFill>
                <a:latin typeface="Calibri"/>
              </a:rPr>
              <a:t>BLOQUE 1</a:t>
            </a:r>
            <a:endParaRPr b="0" lang="ca-ES" sz="1800" spc="-1" strike="noStrike">
              <a:latin typeface="Arial"/>
            </a:endParaRPr>
          </a:p>
        </p:txBody>
      </p:sp>
      <p:sp>
        <p:nvSpPr>
          <p:cNvPr id="113" name="CustomShape 8"/>
          <p:cNvSpPr/>
          <p:nvPr/>
        </p:nvSpPr>
        <p:spPr>
          <a:xfrm>
            <a:off x="1044720" y="2054160"/>
            <a:ext cx="1500840" cy="912600"/>
          </a:xfrm>
          <a:prstGeom prst="rect">
            <a:avLst/>
          </a:prstGeom>
          <a:solidFill>
            <a:schemeClr val="accent1">
              <a:lumMod val="20000"/>
              <a:lumOff val="80000"/>
            </a:schemeClr>
          </a:solid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En un lugar de la mancha</a:t>
            </a:r>
            <a:endParaRPr b="0" lang="ca-ES" sz="1800" spc="-1" strike="noStrike">
              <a:latin typeface="Arial"/>
            </a:endParaRPr>
          </a:p>
        </p:txBody>
      </p:sp>
      <p:sp>
        <p:nvSpPr>
          <p:cNvPr id="114" name="CustomShape 9"/>
          <p:cNvSpPr/>
          <p:nvPr/>
        </p:nvSpPr>
        <p:spPr>
          <a:xfrm>
            <a:off x="1044720" y="3381840"/>
            <a:ext cx="1500840" cy="639000"/>
          </a:xfrm>
          <a:prstGeom prst="rect">
            <a:avLst/>
          </a:prstGeom>
          <a:solidFill>
            <a:schemeClr val="accent1">
              <a:lumMod val="20000"/>
              <a:lumOff val="80000"/>
            </a:schemeClr>
          </a:solid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de un lugar cualquiera</a:t>
            </a:r>
            <a:endParaRPr b="0" lang="ca-ES" sz="1800" spc="-1" strike="noStrike">
              <a:latin typeface="Arial"/>
            </a:endParaRPr>
          </a:p>
        </p:txBody>
      </p:sp>
      <p:sp>
        <p:nvSpPr>
          <p:cNvPr id="115" name="CustomShape 10"/>
          <p:cNvSpPr/>
          <p:nvPr/>
        </p:nvSpPr>
        <p:spPr>
          <a:xfrm>
            <a:off x="1044720" y="4750560"/>
            <a:ext cx="1500840" cy="639000"/>
          </a:xfrm>
          <a:prstGeom prst="rect">
            <a:avLst/>
          </a:prstGeom>
          <a:solidFill>
            <a:schemeClr val="accent1">
              <a:lumMod val="20000"/>
              <a:lumOff val="80000"/>
            </a:schemeClr>
          </a:solidFill>
          <a:ln>
            <a:noFill/>
          </a:ln>
        </p:spPr>
        <p:style>
          <a:lnRef idx="0"/>
          <a:fillRef idx="0"/>
          <a:effectRef idx="0"/>
          <a:fontRef idx="minor"/>
        </p:style>
        <p:txBody>
          <a:bodyPr lIns="90000" rIns="90000" tIns="45000" bIns="45000"/>
          <a:p>
            <a:pPr>
              <a:lnSpc>
                <a:spcPct val="100000"/>
              </a:lnSpc>
            </a:pPr>
            <a:r>
              <a:rPr b="0" lang="ca-ES" sz="1800" spc="-1" strike="noStrike">
                <a:solidFill>
                  <a:srgbClr val="000000"/>
                </a:solidFill>
                <a:latin typeface="Calibri"/>
              </a:rPr>
              <a:t>en lugar de llamarla</a:t>
            </a:r>
            <a:endParaRPr b="0" lang="ca-ES" sz="1800" spc="-1" strike="noStrike">
              <a:latin typeface="Arial"/>
            </a:endParaRPr>
          </a:p>
        </p:txBody>
      </p:sp>
      <p:sp>
        <p:nvSpPr>
          <p:cNvPr id="116" name="CustomShape 11"/>
          <p:cNvSpPr/>
          <p:nvPr/>
        </p:nvSpPr>
        <p:spPr>
          <a:xfrm>
            <a:off x="3309120" y="1487520"/>
            <a:ext cx="8373240" cy="5035680"/>
          </a:xfrm>
          <a:prstGeom prst="rect">
            <a:avLst/>
          </a:prstGeom>
          <a:solidFill>
            <a:schemeClr val="accent4">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17" name="CustomShape 12"/>
          <p:cNvSpPr/>
          <p:nvPr/>
        </p:nvSpPr>
        <p:spPr>
          <a:xfrm>
            <a:off x="3889440" y="5791320"/>
            <a:ext cx="1221840" cy="51696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MAP</a:t>
            </a:r>
            <a:endParaRPr b="0" lang="ca-ES" sz="2800" spc="-1" strike="noStrike">
              <a:latin typeface="Arial"/>
            </a:endParaRPr>
          </a:p>
        </p:txBody>
      </p:sp>
      <p:sp>
        <p:nvSpPr>
          <p:cNvPr id="118" name="CustomShape 13"/>
          <p:cNvSpPr/>
          <p:nvPr/>
        </p:nvSpPr>
        <p:spPr>
          <a:xfrm>
            <a:off x="3684960" y="1777680"/>
            <a:ext cx="1426320" cy="922680"/>
          </a:xfrm>
          <a:prstGeom prst="homePlate">
            <a:avLst>
              <a:gd name="adj" fmla="val 50000"/>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ffff"/>
                </a:solidFill>
                <a:latin typeface="Calibri"/>
              </a:rPr>
              <a:t>MAP1</a:t>
            </a:r>
            <a:endParaRPr b="0" lang="ca-ES" sz="1800" spc="-1" strike="noStrike">
              <a:latin typeface="Arial"/>
            </a:endParaRPr>
          </a:p>
        </p:txBody>
      </p:sp>
      <p:sp>
        <p:nvSpPr>
          <p:cNvPr id="119" name="CustomShape 14"/>
          <p:cNvSpPr/>
          <p:nvPr/>
        </p:nvSpPr>
        <p:spPr>
          <a:xfrm>
            <a:off x="3684960" y="3158280"/>
            <a:ext cx="1426320" cy="922680"/>
          </a:xfrm>
          <a:prstGeom prst="homePlate">
            <a:avLst>
              <a:gd name="adj" fmla="val 50000"/>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ffff"/>
                </a:solidFill>
                <a:latin typeface="Calibri"/>
              </a:rPr>
              <a:t>MAP2</a:t>
            </a:r>
            <a:endParaRPr b="0" lang="ca-ES" sz="1800" spc="-1" strike="noStrike">
              <a:latin typeface="Arial"/>
            </a:endParaRPr>
          </a:p>
        </p:txBody>
      </p:sp>
      <p:sp>
        <p:nvSpPr>
          <p:cNvPr id="120" name="CustomShape 15"/>
          <p:cNvSpPr/>
          <p:nvPr/>
        </p:nvSpPr>
        <p:spPr>
          <a:xfrm>
            <a:off x="3666960" y="4474080"/>
            <a:ext cx="1426320" cy="922680"/>
          </a:xfrm>
          <a:prstGeom prst="homePlate">
            <a:avLst>
              <a:gd name="adj" fmla="val 50000"/>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ffff"/>
                </a:solidFill>
                <a:latin typeface="Calibri"/>
              </a:rPr>
              <a:t>MAP3</a:t>
            </a:r>
            <a:endParaRPr b="0" lang="ca-ES" sz="1800" spc="-1" strike="noStrike">
              <a:latin typeface="Arial"/>
            </a:endParaRPr>
          </a:p>
        </p:txBody>
      </p:sp>
      <p:graphicFrame>
        <p:nvGraphicFramePr>
          <p:cNvPr id="121" name="Table 16"/>
          <p:cNvGraphicFramePr/>
          <p:nvPr/>
        </p:nvGraphicFramePr>
        <p:xfrm>
          <a:off x="8603280" y="1568880"/>
          <a:ext cx="1857240" cy="2595600"/>
        </p:xfrm>
        <a:graphic>
          <a:graphicData uri="http://schemas.openxmlformats.org/drawingml/2006/table">
            <a:tbl>
              <a:tblPr/>
              <a:tblGrid>
                <a:gridCol w="928440"/>
                <a:gridCol w="92880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
        <p:nvSpPr>
          <p:cNvPr id="122" name="CustomShape 17"/>
          <p:cNvSpPr/>
          <p:nvPr/>
        </p:nvSpPr>
        <p:spPr>
          <a:xfrm>
            <a:off x="5111640" y="2222640"/>
            <a:ext cx="3491280" cy="36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graphicFrame>
        <p:nvGraphicFramePr>
          <p:cNvPr id="123" name="Table 18"/>
          <p:cNvGraphicFramePr/>
          <p:nvPr/>
        </p:nvGraphicFramePr>
        <p:xfrm>
          <a:off x="6330600" y="2477880"/>
          <a:ext cx="2089800" cy="1854000"/>
        </p:xfrm>
        <a:graphic>
          <a:graphicData uri="http://schemas.openxmlformats.org/drawingml/2006/table">
            <a:tbl>
              <a:tblPr/>
              <a:tblGrid>
                <a:gridCol w="1216440"/>
                <a:gridCol w="87336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
        <p:nvSpPr>
          <p:cNvPr id="124" name="CustomShape 19"/>
          <p:cNvSpPr/>
          <p:nvPr/>
        </p:nvSpPr>
        <p:spPr>
          <a:xfrm>
            <a:off x="5111640" y="3619800"/>
            <a:ext cx="1218600" cy="1008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graphicFrame>
        <p:nvGraphicFramePr>
          <p:cNvPr id="125" name="Table 20"/>
          <p:cNvGraphicFramePr/>
          <p:nvPr/>
        </p:nvGraphicFramePr>
        <p:xfrm>
          <a:off x="6563160" y="4524840"/>
          <a:ext cx="2039760" cy="1854000"/>
        </p:xfrm>
        <a:graphic>
          <a:graphicData uri="http://schemas.openxmlformats.org/drawingml/2006/table">
            <a:tbl>
              <a:tblPr/>
              <a:tblGrid>
                <a:gridCol w="1290600"/>
                <a:gridCol w="74916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
        <p:nvSpPr>
          <p:cNvPr id="126" name="CustomShape 21"/>
          <p:cNvSpPr/>
          <p:nvPr/>
        </p:nvSpPr>
        <p:spPr>
          <a:xfrm>
            <a:off x="5093640" y="4935600"/>
            <a:ext cx="1469160" cy="4680"/>
          </a:xfrm>
          <a:custGeom>
            <a:avLst/>
            <a:gdLst/>
            <a:ahLst/>
            <a:rect l="l" t="t" r="r" b="b"/>
            <a:pathLst>
              <a:path w="21600" h="21600">
                <a:moveTo>
                  <a:pt x="0" y="0"/>
                </a:moveTo>
                <a:lnTo>
                  <a:pt x="21600" y="21600"/>
                </a:lnTo>
              </a:path>
            </a:pathLst>
          </a:custGeom>
          <a:noFill/>
          <a:ln>
            <a:tailEnd len="med" type="triangle" w="med"/>
          </a:ln>
        </p:spPr>
        <p:style>
          <a:lnRef idx="1">
            <a:schemeClr val="accent1"/>
          </a:lnRef>
          <a:fillRef idx="0">
            <a:schemeClr val="accent1"/>
          </a:fillRef>
          <a:effectRef idx="0">
            <a:schemeClr val="accent1"/>
          </a:effectRef>
          <a:fontRef idx="minor"/>
        </p:style>
      </p:sp>
      <p:sp>
        <p:nvSpPr>
          <p:cNvPr id="127" name="CustomShape 22"/>
          <p:cNvSpPr/>
          <p:nvPr/>
        </p:nvSpPr>
        <p:spPr>
          <a:xfrm>
            <a:off x="1235520" y="2961360"/>
            <a:ext cx="1227960" cy="638280"/>
          </a:xfrm>
          <a:prstGeom prst="rect">
            <a:avLst/>
          </a:prstGeom>
          <a:noFill/>
          <a:ln>
            <a:noFill/>
          </a:ln>
        </p:spPr>
        <p:style>
          <a:lnRef idx="0"/>
          <a:fillRef idx="0"/>
          <a:effectRef idx="0"/>
          <a:fontRef idx="minor"/>
        </p:style>
        <p:txBody>
          <a:bodyPr lIns="90000" rIns="90000" tIns="45000" bIns="45000"/>
          <a:p>
            <a:pPr>
              <a:lnSpc>
                <a:spcPct val="100000"/>
              </a:lnSpc>
            </a:pPr>
            <a:r>
              <a:rPr b="1" lang="ca-ES" sz="1800" spc="-1" strike="noStrike">
                <a:solidFill>
                  <a:srgbClr val="000000"/>
                </a:solidFill>
                <a:latin typeface="Calibri"/>
              </a:rPr>
              <a:t>BLOQUE 2</a:t>
            </a:r>
            <a:endParaRPr b="0" lang="ca-ES" sz="1800" spc="-1" strike="noStrike">
              <a:latin typeface="Arial"/>
            </a:endParaRPr>
          </a:p>
        </p:txBody>
      </p:sp>
      <p:sp>
        <p:nvSpPr>
          <p:cNvPr id="128" name="CustomShape 23"/>
          <p:cNvSpPr/>
          <p:nvPr/>
        </p:nvSpPr>
        <p:spPr>
          <a:xfrm>
            <a:off x="1231560" y="4295880"/>
            <a:ext cx="1227960" cy="638280"/>
          </a:xfrm>
          <a:prstGeom prst="rect">
            <a:avLst/>
          </a:prstGeom>
          <a:noFill/>
          <a:ln>
            <a:noFill/>
          </a:ln>
        </p:spPr>
        <p:style>
          <a:lnRef idx="0"/>
          <a:fillRef idx="0"/>
          <a:effectRef idx="0"/>
          <a:fontRef idx="minor"/>
        </p:style>
        <p:txBody>
          <a:bodyPr lIns="90000" rIns="90000" tIns="45000" bIns="45000"/>
          <a:p>
            <a:pPr>
              <a:lnSpc>
                <a:spcPct val="100000"/>
              </a:lnSpc>
            </a:pPr>
            <a:r>
              <a:rPr b="1" lang="ca-ES" sz="1800" spc="-1" strike="noStrike">
                <a:solidFill>
                  <a:srgbClr val="000000"/>
                </a:solidFill>
                <a:latin typeface="Calibri"/>
              </a:rPr>
              <a:t>BLOQUE 3</a:t>
            </a:r>
            <a:endParaRPr b="0" lang="ca-ES" sz="1800" spc="-1" strike="noStrike">
              <a:latin typeface="Arial"/>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9" name="Imagen 4" descr=""/>
          <p:cNvPicPr/>
          <p:nvPr/>
        </p:nvPicPr>
        <p:blipFill>
          <a:blip r:embed="rId1"/>
          <a:stretch/>
        </p:blipFill>
        <p:spPr>
          <a:xfrm>
            <a:off x="0" y="240120"/>
            <a:ext cx="9000720" cy="1076040"/>
          </a:xfrm>
          <a:prstGeom prst="rect">
            <a:avLst/>
          </a:prstGeom>
          <a:ln>
            <a:noFill/>
          </a:ln>
        </p:spPr>
      </p:pic>
      <p:sp>
        <p:nvSpPr>
          <p:cNvPr id="130" name="CustomShape 1"/>
          <p:cNvSpPr/>
          <p:nvPr/>
        </p:nvSpPr>
        <p:spPr>
          <a:xfrm>
            <a:off x="-610560" y="516600"/>
            <a:ext cx="468468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SHUFFLE &amp; SORT</a:t>
            </a:r>
            <a:endParaRPr b="0" lang="ca-ES" sz="2800" spc="-1" strike="noStrike">
              <a:latin typeface="Arial"/>
            </a:endParaRPr>
          </a:p>
        </p:txBody>
      </p:sp>
      <p:sp>
        <p:nvSpPr>
          <p:cNvPr id="131" name="CustomShape 2"/>
          <p:cNvSpPr/>
          <p:nvPr/>
        </p:nvSpPr>
        <p:spPr>
          <a:xfrm>
            <a:off x="141120" y="1316160"/>
            <a:ext cx="12050640" cy="502740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SHUFFLE &amp; SORT</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Paso intermedio entre Map y Reduce.</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Ordena y consolida los datos intermedios de todos los maps.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Sucede cuando todas las tareas MAP han acabado y antes de que comiencen las tareas reduce.</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Busca agregar todas las ocurrencias repetidas en cada uno de los mappers.</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Es una fase que puede no ser necesaria.</a:t>
            </a:r>
            <a:endParaRPr b="0" lang="ca-ES" sz="2400" spc="-1" strike="noStrike">
              <a:latin typeface="Arial"/>
            </a:endParaRPr>
          </a:p>
          <a:p>
            <a:pPr marL="457200">
              <a:lnSpc>
                <a:spcPct val="150000"/>
              </a:lnSpc>
            </a:pPr>
            <a:endParaRPr b="0" lang="ca-ES" sz="2400" spc="-1" strike="noStrike">
              <a:latin typeface="Arial"/>
            </a:endParaRPr>
          </a:p>
        </p:txBody>
      </p:sp>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5288400" y="1400760"/>
            <a:ext cx="6544080" cy="5035680"/>
          </a:xfrm>
          <a:prstGeom prst="rect">
            <a:avLst/>
          </a:prstGeom>
          <a:solidFill>
            <a:schemeClr val="accent6">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33" name="CustomShape 2"/>
          <p:cNvSpPr/>
          <p:nvPr/>
        </p:nvSpPr>
        <p:spPr>
          <a:xfrm>
            <a:off x="259200" y="1400760"/>
            <a:ext cx="4803480" cy="5035680"/>
          </a:xfrm>
          <a:prstGeom prst="rect">
            <a:avLst/>
          </a:prstGeom>
          <a:solidFill>
            <a:schemeClr val="accent4">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sp>
      <p:sp>
        <p:nvSpPr>
          <p:cNvPr id="134" name="CustomShape 3"/>
          <p:cNvSpPr/>
          <p:nvPr/>
        </p:nvSpPr>
        <p:spPr>
          <a:xfrm>
            <a:off x="474840" y="5704560"/>
            <a:ext cx="1012680" cy="94284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MAP</a:t>
            </a:r>
            <a:endParaRPr b="0" lang="ca-ES" sz="2800" spc="-1" strike="noStrike">
              <a:latin typeface="Arial"/>
            </a:endParaRPr>
          </a:p>
        </p:txBody>
      </p:sp>
      <p:pic>
        <p:nvPicPr>
          <p:cNvPr id="135" name="Imagen 4" descr=""/>
          <p:cNvPicPr/>
          <p:nvPr/>
        </p:nvPicPr>
        <p:blipFill>
          <a:blip r:embed="rId1"/>
          <a:stretch/>
        </p:blipFill>
        <p:spPr>
          <a:xfrm>
            <a:off x="0" y="240120"/>
            <a:ext cx="9000720" cy="1076040"/>
          </a:xfrm>
          <a:prstGeom prst="rect">
            <a:avLst/>
          </a:prstGeom>
          <a:ln>
            <a:noFill/>
          </a:ln>
        </p:spPr>
      </p:pic>
      <p:sp>
        <p:nvSpPr>
          <p:cNvPr id="136" name="CustomShape 4"/>
          <p:cNvSpPr/>
          <p:nvPr/>
        </p:nvSpPr>
        <p:spPr>
          <a:xfrm>
            <a:off x="-610560" y="516600"/>
            <a:ext cx="468468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SHUFFLE &amp; SORT</a:t>
            </a:r>
            <a:endParaRPr b="0" lang="ca-ES" sz="2800" spc="-1" strike="noStrike">
              <a:latin typeface="Arial"/>
            </a:endParaRPr>
          </a:p>
        </p:txBody>
      </p:sp>
      <p:sp>
        <p:nvSpPr>
          <p:cNvPr id="137" name="CustomShape 5"/>
          <p:cNvSpPr/>
          <p:nvPr/>
        </p:nvSpPr>
        <p:spPr>
          <a:xfrm>
            <a:off x="755280" y="1400760"/>
            <a:ext cx="156636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Salida Mapper1</a:t>
            </a:r>
            <a:endParaRPr b="0" lang="ca-ES" sz="1400" spc="-1" strike="noStrike">
              <a:latin typeface="Arial"/>
            </a:endParaRPr>
          </a:p>
        </p:txBody>
      </p:sp>
      <p:sp>
        <p:nvSpPr>
          <p:cNvPr id="138" name="CustomShape 6"/>
          <p:cNvSpPr/>
          <p:nvPr/>
        </p:nvSpPr>
        <p:spPr>
          <a:xfrm>
            <a:off x="3031920" y="1743840"/>
            <a:ext cx="156636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Salida Mapper2</a:t>
            </a:r>
            <a:endParaRPr b="0" lang="ca-ES" sz="1400" spc="-1" strike="noStrike">
              <a:latin typeface="Arial"/>
            </a:endParaRPr>
          </a:p>
        </p:txBody>
      </p:sp>
      <p:sp>
        <p:nvSpPr>
          <p:cNvPr id="139" name="CustomShape 7"/>
          <p:cNvSpPr/>
          <p:nvPr/>
        </p:nvSpPr>
        <p:spPr>
          <a:xfrm>
            <a:off x="3031920" y="3936600"/>
            <a:ext cx="156636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Salida Mapper3</a:t>
            </a:r>
            <a:endParaRPr b="0" lang="ca-ES" sz="1400" spc="-1" strike="noStrike">
              <a:latin typeface="Arial"/>
            </a:endParaRPr>
          </a:p>
        </p:txBody>
      </p:sp>
      <p:sp>
        <p:nvSpPr>
          <p:cNvPr id="140" name="CustomShape 8"/>
          <p:cNvSpPr/>
          <p:nvPr/>
        </p:nvSpPr>
        <p:spPr>
          <a:xfrm>
            <a:off x="5541120" y="3090960"/>
            <a:ext cx="1514520" cy="848160"/>
          </a:xfrm>
          <a:prstGeom prst="rightArrowCallout">
            <a:avLst>
              <a:gd name="adj1" fmla="val 25000"/>
              <a:gd name="adj2" fmla="val 25000"/>
              <a:gd name="adj3" fmla="val 25000"/>
              <a:gd name="adj4" fmla="val 64977"/>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0" lang="ca-ES" sz="1800" spc="-1" strike="noStrike">
                <a:solidFill>
                  <a:srgbClr val="ffffff"/>
                </a:solidFill>
                <a:latin typeface="Calibri"/>
              </a:rPr>
              <a:t>Shuffle &amp; Sort</a:t>
            </a:r>
            <a:endParaRPr b="0" lang="ca-ES" sz="1800" spc="-1" strike="noStrike">
              <a:latin typeface="Arial"/>
            </a:endParaRPr>
          </a:p>
        </p:txBody>
      </p:sp>
      <p:graphicFrame>
        <p:nvGraphicFramePr>
          <p:cNvPr id="141" name="Table 9"/>
          <p:cNvGraphicFramePr/>
          <p:nvPr/>
        </p:nvGraphicFramePr>
        <p:xfrm>
          <a:off x="8669520" y="1975680"/>
          <a:ext cx="2425680" cy="3337200"/>
        </p:xfrm>
        <a:graphic>
          <a:graphicData uri="http://schemas.openxmlformats.org/drawingml/2006/table">
            <a:tbl>
              <a:tblPr/>
              <a:tblGrid>
                <a:gridCol w="1212840"/>
                <a:gridCol w="1212840"/>
              </a:tblGrid>
              <a:tr h="36612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1,1,1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
        <p:nvSpPr>
          <p:cNvPr id="142" name="CustomShape 10"/>
          <p:cNvSpPr/>
          <p:nvPr/>
        </p:nvSpPr>
        <p:spPr>
          <a:xfrm>
            <a:off x="5532840" y="5613480"/>
            <a:ext cx="3678840" cy="516960"/>
          </a:xfrm>
          <a:prstGeom prst="rect">
            <a:avLst/>
          </a:prstGeom>
          <a:noFill/>
          <a:ln>
            <a:noFill/>
          </a:ln>
        </p:spPr>
        <p:style>
          <a:lnRef idx="0"/>
          <a:fillRef idx="0"/>
          <a:effectRef idx="0"/>
          <a:fontRef idx="minor"/>
        </p:style>
        <p:txBody>
          <a:bodyPr lIns="90000" rIns="90000" tIns="45000" bIns="45000"/>
          <a:p>
            <a:pPr>
              <a:lnSpc>
                <a:spcPct val="100000"/>
              </a:lnSpc>
            </a:pPr>
            <a:r>
              <a:rPr b="1" lang="ca-ES" sz="2800" spc="-1" strike="noStrike">
                <a:solidFill>
                  <a:srgbClr val="000000"/>
                </a:solidFill>
                <a:latin typeface="Calibri"/>
              </a:rPr>
              <a:t>SHUFFLE &amp; SORT</a:t>
            </a:r>
            <a:endParaRPr b="0" lang="ca-ES" sz="2800" spc="-1" strike="noStrike">
              <a:latin typeface="Arial"/>
            </a:endParaRPr>
          </a:p>
        </p:txBody>
      </p:sp>
      <p:sp>
        <p:nvSpPr>
          <p:cNvPr id="143" name="CustomShape 11"/>
          <p:cNvSpPr/>
          <p:nvPr/>
        </p:nvSpPr>
        <p:spPr>
          <a:xfrm>
            <a:off x="8973720" y="1590120"/>
            <a:ext cx="1818000" cy="303480"/>
          </a:xfrm>
          <a:prstGeom prst="rect">
            <a:avLst/>
          </a:prstGeom>
          <a:noFill/>
          <a:ln>
            <a:noFill/>
          </a:ln>
        </p:spPr>
        <p:style>
          <a:lnRef idx="0"/>
          <a:fillRef idx="0"/>
          <a:effectRef idx="0"/>
          <a:fontRef idx="minor"/>
        </p:style>
        <p:txBody>
          <a:bodyPr wrap="none" lIns="90000" rIns="90000" tIns="45000" bIns="45000"/>
          <a:p>
            <a:pPr>
              <a:lnSpc>
                <a:spcPct val="100000"/>
              </a:lnSpc>
            </a:pPr>
            <a:r>
              <a:rPr b="0" lang="ca-ES" sz="1400" spc="-1" strike="noStrike">
                <a:solidFill>
                  <a:srgbClr val="000000"/>
                </a:solidFill>
                <a:latin typeface="Calibri"/>
              </a:rPr>
              <a:t>Datos intermedios</a:t>
            </a:r>
            <a:endParaRPr b="0" lang="ca-ES" sz="1400" spc="-1" strike="noStrike">
              <a:latin typeface="Arial"/>
            </a:endParaRPr>
          </a:p>
        </p:txBody>
      </p:sp>
      <p:graphicFrame>
        <p:nvGraphicFramePr>
          <p:cNvPr id="144" name="Table 12"/>
          <p:cNvGraphicFramePr/>
          <p:nvPr/>
        </p:nvGraphicFramePr>
        <p:xfrm>
          <a:off x="404640" y="1669320"/>
          <a:ext cx="1857240" cy="2595600"/>
        </p:xfrm>
        <a:graphic>
          <a:graphicData uri="http://schemas.openxmlformats.org/drawingml/2006/table">
            <a:tbl>
              <a:tblPr/>
              <a:tblGrid>
                <a:gridCol w="1000800"/>
                <a:gridCol w="85644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Mancha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graphicFrame>
        <p:nvGraphicFramePr>
          <p:cNvPr id="145" name="Table 13"/>
          <p:cNvGraphicFramePr/>
          <p:nvPr/>
        </p:nvGraphicFramePr>
        <p:xfrm>
          <a:off x="2754720" y="2051640"/>
          <a:ext cx="2089800" cy="1854000"/>
        </p:xfrm>
        <a:graphic>
          <a:graphicData uri="http://schemas.openxmlformats.org/drawingml/2006/table">
            <a:tbl>
              <a:tblPr/>
              <a:tblGrid>
                <a:gridCol w="1216440"/>
                <a:gridCol w="87336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un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640440">
                <a:tc>
                  <a:txBody>
                    <a:bodyPr/>
                    <a:p>
                      <a:pPr>
                        <a:lnSpc>
                          <a:spcPct val="100000"/>
                        </a:lnSpc>
                      </a:pPr>
                      <a:r>
                        <a:rPr b="0" lang="ca-ES" sz="1800" spc="-1" strike="noStrike">
                          <a:solidFill>
                            <a:srgbClr val="000000"/>
                          </a:solidFill>
                          <a:latin typeface="Calibri"/>
                        </a:rPr>
                        <a:t>cualquiera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graphicFrame>
        <p:nvGraphicFramePr>
          <p:cNvPr id="146" name="Table 14"/>
          <p:cNvGraphicFramePr/>
          <p:nvPr/>
        </p:nvGraphicFramePr>
        <p:xfrm>
          <a:off x="2754720" y="4282560"/>
          <a:ext cx="2039760" cy="1854000"/>
        </p:xfrm>
        <a:graphic>
          <a:graphicData uri="http://schemas.openxmlformats.org/drawingml/2006/table">
            <a:tbl>
              <a:tblPr/>
              <a:tblGrid>
                <a:gridCol w="1290600"/>
                <a:gridCol w="749160"/>
              </a:tblGrid>
              <a:tr h="640440">
                <a:tc>
                  <a:txBody>
                    <a:bodyPr/>
                    <a:p>
                      <a:pPr>
                        <a:lnSpc>
                          <a:spcPct val="100000"/>
                        </a:lnSpc>
                      </a:pPr>
                      <a:r>
                        <a:rPr b="1" lang="ca-ES" sz="1800" spc="-1" strike="noStrike">
                          <a:solidFill>
                            <a:srgbClr val="ffffff"/>
                          </a:solidFill>
                          <a:latin typeface="Calibri"/>
                        </a:rPr>
                        <a:t>Word</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b="1" lang="ca-ES" sz="1800" spc="-1" strike="noStrike">
                          <a:solidFill>
                            <a:srgbClr val="ffffff"/>
                          </a:solidFill>
                          <a:latin typeface="Calibri"/>
                        </a:rPr>
                        <a:t>Count</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366120">
                <a:tc>
                  <a:txBody>
                    <a:bodyPr/>
                    <a:p>
                      <a:pPr>
                        <a:lnSpc>
                          <a:spcPct val="100000"/>
                        </a:lnSpc>
                      </a:pPr>
                      <a:r>
                        <a:rPr b="0" lang="ca-ES" sz="1800" spc="-1" strike="noStrike">
                          <a:solidFill>
                            <a:srgbClr val="000000"/>
                          </a:solidFill>
                          <a:latin typeface="Calibri"/>
                        </a:rPr>
                        <a:t>En</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lugar</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66120">
                <a:tc>
                  <a:txBody>
                    <a:bodyPr/>
                    <a:p>
                      <a:pPr>
                        <a:lnSpc>
                          <a:spcPct val="100000"/>
                        </a:lnSpc>
                      </a:pPr>
                      <a:r>
                        <a:rPr b="0" lang="ca-ES" sz="1800" spc="-1" strike="noStrike">
                          <a:solidFill>
                            <a:srgbClr val="000000"/>
                          </a:solidFill>
                          <a:latin typeface="Calibri"/>
                        </a:rPr>
                        <a:t>de</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366120">
                <a:tc>
                  <a:txBody>
                    <a:bodyPr/>
                    <a:p>
                      <a:pPr>
                        <a:lnSpc>
                          <a:spcPct val="100000"/>
                        </a:lnSpc>
                      </a:pPr>
                      <a:r>
                        <a:rPr b="0" lang="ca-ES" sz="1800" spc="-1" strike="noStrike">
                          <a:solidFill>
                            <a:srgbClr val="000000"/>
                          </a:solidFill>
                          <a:latin typeface="Calibri"/>
                        </a:rPr>
                        <a:t>llamarla</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b="0" lang="ca-ES" sz="1800" spc="-1" strike="noStrike">
                          <a:solidFill>
                            <a:srgbClr val="000000"/>
                          </a:solidFill>
                          <a:latin typeface="Calibri"/>
                        </a:rPr>
                        <a:t>1</a:t>
                      </a:r>
                      <a:endParaRPr b="0" lang="ca-ES"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bl>
          </a:graphicData>
        </a:graphic>
      </p:graphicFrame>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7" name="Imagen 4" descr=""/>
          <p:cNvPicPr/>
          <p:nvPr/>
        </p:nvPicPr>
        <p:blipFill>
          <a:blip r:embed="rId1"/>
          <a:stretch/>
        </p:blipFill>
        <p:spPr>
          <a:xfrm>
            <a:off x="0" y="240120"/>
            <a:ext cx="9000720" cy="1076040"/>
          </a:xfrm>
          <a:prstGeom prst="rect">
            <a:avLst/>
          </a:prstGeom>
          <a:ln>
            <a:noFill/>
          </a:ln>
        </p:spPr>
      </p:pic>
      <p:sp>
        <p:nvSpPr>
          <p:cNvPr id="148" name="CustomShape 1"/>
          <p:cNvSpPr/>
          <p:nvPr/>
        </p:nvSpPr>
        <p:spPr>
          <a:xfrm>
            <a:off x="-351720" y="516600"/>
            <a:ext cx="2877120" cy="516960"/>
          </a:xfrm>
          <a:prstGeom prst="rect">
            <a:avLst/>
          </a:prstGeom>
          <a:noFill/>
          <a:ln>
            <a:noFill/>
          </a:ln>
        </p:spPr>
        <p:style>
          <a:lnRef idx="0"/>
          <a:fillRef idx="0"/>
          <a:effectRef idx="0"/>
          <a:fontRef idx="minor"/>
        </p:style>
        <p:txBody>
          <a:bodyPr wrap="none" lIns="90000" rIns="90000" tIns="45000" bIns="45000"/>
          <a:p>
            <a:pPr>
              <a:lnSpc>
                <a:spcPct val="100000"/>
              </a:lnSpc>
            </a:pPr>
            <a:r>
              <a:rPr b="1" lang="ca-ES" sz="2800" spc="-1" strike="noStrike">
                <a:solidFill>
                  <a:srgbClr val="ffffff"/>
                </a:solidFill>
                <a:latin typeface="Calibri"/>
              </a:rPr>
              <a:t>FASE REDUCE</a:t>
            </a:r>
            <a:endParaRPr b="0" lang="ca-ES" sz="2800" spc="-1" strike="noStrike">
              <a:latin typeface="Arial"/>
            </a:endParaRPr>
          </a:p>
        </p:txBody>
      </p:sp>
      <p:sp>
        <p:nvSpPr>
          <p:cNvPr id="149" name="CustomShape 2"/>
          <p:cNvSpPr/>
          <p:nvPr/>
        </p:nvSpPr>
        <p:spPr>
          <a:xfrm>
            <a:off x="141120" y="1316160"/>
            <a:ext cx="11923200" cy="3382200"/>
          </a:xfrm>
          <a:prstGeom prst="rect">
            <a:avLst/>
          </a:prstGeom>
          <a:noFill/>
          <a:ln>
            <a:noFill/>
          </a:ln>
        </p:spPr>
        <p:style>
          <a:lnRef idx="0"/>
          <a:fillRef idx="0"/>
          <a:effectRef idx="0"/>
          <a:fontRef idx="minor"/>
        </p:style>
        <p:txBody>
          <a:bodyPr lIns="90000" rIns="90000" tIns="45000" bIns="45000"/>
          <a:p>
            <a:pPr marL="343080" indent="-342720">
              <a:lnSpc>
                <a:spcPct val="150000"/>
              </a:lnSpc>
              <a:buClr>
                <a:srgbClr val="000000"/>
              </a:buClr>
              <a:buFont typeface="Arial"/>
              <a:buChar char="•"/>
            </a:pPr>
            <a:r>
              <a:rPr b="0" lang="ca-ES" sz="2400" spc="-1" strike="noStrike">
                <a:solidFill>
                  <a:srgbClr val="000000"/>
                </a:solidFill>
                <a:latin typeface="Calibri"/>
              </a:rPr>
              <a:t>Reduce</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Gestiona la agregación de los valores producidos por todos los mappers y ordenados en la fase sort en función de su clave.</a:t>
            </a:r>
            <a:endParaRPr b="0" lang="ca-ES" sz="2400" spc="-1" strike="noStrike">
              <a:latin typeface="Arial"/>
            </a:endParaRPr>
          </a:p>
          <a:p>
            <a:pPr lvl="1" marL="800280" indent="-342720">
              <a:lnSpc>
                <a:spcPct val="150000"/>
              </a:lnSpc>
              <a:buClr>
                <a:srgbClr val="000000"/>
              </a:buClr>
              <a:buFont typeface="Arial"/>
              <a:buChar char="•"/>
            </a:pPr>
            <a:r>
              <a:rPr b="0" lang="ca-ES" sz="2400" spc="-1" strike="noStrike">
                <a:solidFill>
                  <a:srgbClr val="000000"/>
                </a:solidFill>
                <a:latin typeface="Calibri"/>
              </a:rPr>
              <a:t>Cada reducer genera su fichero de salida de forma independiente, generalmente en HDFS.</a:t>
            </a:r>
            <a:endParaRPr b="0" lang="ca-ES" sz="2400" spc="-1" strike="noStrike">
              <a:latin typeface="Arial"/>
            </a:endParaRPr>
          </a:p>
          <a:p>
            <a:pPr marL="457200">
              <a:lnSpc>
                <a:spcPct val="150000"/>
              </a:lnSpc>
            </a:pPr>
            <a:endParaRPr b="0" lang="ca-ES" sz="2400" spc="-1" strike="noStrike">
              <a:latin typeface="Arial"/>
            </a:endParaRP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4309</TotalTime>
  <Application>LibreOffice/6.0.7.3$Linux_X86_64 LibreOffice_project/00m0$Build-3</Application>
  <Words>1354</Words>
  <Paragraphs>312</Paragraphs>
  <Company>Microsoft</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2021-01-22T17:05:26Z</dcterms:created>
  <dc:creator>carlos lopez</dc:creator>
  <dc:description/>
  <dc:language>ca-ES</dc:language>
  <cp:lastModifiedBy>carlos lopez</cp:lastModifiedBy>
  <dcterms:modified xsi:type="dcterms:W3CDTF">2021-05-11T11:05:35Z</dcterms:modified>
  <cp:revision>200</cp:revision>
  <dc:subject/>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Microsoft</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Panorámica</vt:lpwstr>
  </property>
  <property fmtid="{D5CDD505-2E9C-101B-9397-08002B2CF9AE}" pid="10" name="ScaleCrop">
    <vt:bool>0</vt:bool>
  </property>
  <property fmtid="{D5CDD505-2E9C-101B-9397-08002B2CF9AE}" pid="11" name="ShareDoc">
    <vt:bool>0</vt:bool>
  </property>
  <property fmtid="{D5CDD505-2E9C-101B-9397-08002B2CF9AE}" pid="12" name="Slides">
    <vt:i4>19</vt:i4>
  </property>
</Properties>
</file>